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35"/>
  </p:notesMasterIdLst>
  <p:handoutMasterIdLst>
    <p:handoutMasterId r:id="rId36"/>
  </p:handoutMasterIdLst>
  <p:sldIdLst>
    <p:sldId id="256" r:id="rId2"/>
    <p:sldId id="271" r:id="rId3"/>
    <p:sldId id="284" r:id="rId4"/>
    <p:sldId id="285" r:id="rId5"/>
    <p:sldId id="288" r:id="rId6"/>
    <p:sldId id="289" r:id="rId7"/>
    <p:sldId id="290" r:id="rId8"/>
    <p:sldId id="291" r:id="rId9"/>
    <p:sldId id="311" r:id="rId10"/>
    <p:sldId id="312" r:id="rId11"/>
    <p:sldId id="313" r:id="rId12"/>
    <p:sldId id="303" r:id="rId13"/>
    <p:sldId id="305" r:id="rId14"/>
    <p:sldId id="306" r:id="rId15"/>
    <p:sldId id="319" r:id="rId16"/>
    <p:sldId id="320" r:id="rId17"/>
    <p:sldId id="321" r:id="rId18"/>
    <p:sldId id="322" r:id="rId19"/>
    <p:sldId id="292" r:id="rId20"/>
    <p:sldId id="317" r:id="rId21"/>
    <p:sldId id="307" r:id="rId22"/>
    <p:sldId id="299" r:id="rId23"/>
    <p:sldId id="308" r:id="rId24"/>
    <p:sldId id="324" r:id="rId25"/>
    <p:sldId id="301" r:id="rId26"/>
    <p:sldId id="326" r:id="rId27"/>
    <p:sldId id="327" r:id="rId28"/>
    <p:sldId id="323" r:id="rId29"/>
    <p:sldId id="325" r:id="rId30"/>
    <p:sldId id="310" r:id="rId31"/>
    <p:sldId id="316" r:id="rId32"/>
    <p:sldId id="318" r:id="rId33"/>
    <p:sldId id="28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Design, Morph, Annotate, Work Together, Tell Me" id="{B9B51309-D148-4332-87C2-07BE32FBCA3B}">
          <p14:sldIdLst>
            <p14:sldId id="271"/>
            <p14:sldId id="284"/>
            <p14:sldId id="285"/>
            <p14:sldId id="288"/>
            <p14:sldId id="289"/>
            <p14:sldId id="290"/>
            <p14:sldId id="291"/>
            <p14:sldId id="311"/>
            <p14:sldId id="312"/>
            <p14:sldId id="313"/>
            <p14:sldId id="303"/>
            <p14:sldId id="305"/>
            <p14:sldId id="306"/>
            <p14:sldId id="319"/>
            <p14:sldId id="320"/>
            <p14:sldId id="321"/>
            <p14:sldId id="322"/>
            <p14:sldId id="292"/>
            <p14:sldId id="317"/>
            <p14:sldId id="307"/>
            <p14:sldId id="299"/>
            <p14:sldId id="308"/>
            <p14:sldId id="324"/>
            <p14:sldId id="301"/>
            <p14:sldId id="326"/>
            <p14:sldId id="327"/>
            <p14:sldId id="323"/>
            <p14:sldId id="325"/>
            <p14:sldId id="310"/>
            <p14:sldId id="316"/>
            <p14:sldId id="318"/>
          </p14:sldIdLst>
        </p14:section>
        <p14:section name="Learn More" id="{2CC34DB2-6590-42C0-AD4B-A04C6060184E}">
          <p14:sldIdLst>
            <p14:sldId id="28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 id="3" name="Sumukha Narasinha Hegde" initials="SNH" lastIdx="1" clrIdx="2">
    <p:extLst>
      <p:ext uri="{19B8F6BF-5375-455C-9EA6-DF929625EA0E}">
        <p15:presenceInfo xmlns:p15="http://schemas.microsoft.com/office/powerpoint/2012/main" userId="255c89550b3d122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A443"/>
    <a:srgbClr val="FF9B45"/>
    <a:srgbClr val="F8CFB6"/>
    <a:srgbClr val="992319"/>
    <a:srgbClr val="923922"/>
    <a:srgbClr val="F8CAB6"/>
    <a:srgbClr val="D24726"/>
    <a:srgbClr val="404040"/>
    <a:srgbClr val="DD462F"/>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802" autoAdjust="0"/>
    <p:restoredTop sz="94241" autoAdjust="0"/>
  </p:normalViewPr>
  <p:slideViewPr>
    <p:cSldViewPr snapToGrid="0">
      <p:cViewPr varScale="1">
        <p:scale>
          <a:sx n="72" d="100"/>
          <a:sy n="72" d="100"/>
        </p:scale>
        <p:origin x="912" y="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6520DC-D91C-4210-AAE1-483A71A0AD98}" type="datetime1">
              <a:rPr lang="en-IN" smtClean="0"/>
              <a:t>27-06-2022</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Eco-Fertilization</a:t>
            </a:r>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f hdr="0"/>
</p:handoutMaster>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jpeg>
</file>

<file path=ppt/media/image2.jpeg>
</file>

<file path=ppt/media/image20.jpeg>
</file>

<file path=ppt/media/image21.png>
</file>

<file path=ppt/media/image22.png>
</file>

<file path=ppt/media/image3.jpeg>
</file>

<file path=ppt/media/image4.jpe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340E85-213C-4EEC-889B-75B968AB8288}" type="datetime1">
              <a:rPr lang="en-IN" smtClean="0"/>
              <a:t>27-06-2022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Eco-Fertilization</a:t>
            </a: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hf hd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0</a:t>
            </a:fld>
            <a:endParaRPr lang="en-US" dirty="0"/>
          </a:p>
        </p:txBody>
      </p:sp>
      <p:sp>
        <p:nvSpPr>
          <p:cNvPr id="5" name="Footer Placeholder 4">
            <a:extLst>
              <a:ext uri="{FF2B5EF4-FFF2-40B4-BE49-F238E27FC236}">
                <a16:creationId xmlns:a16="http://schemas.microsoft.com/office/drawing/2014/main" id="{384D8AD9-1FD2-AB44-9445-4DFF05496525}"/>
              </a:ext>
            </a:extLst>
          </p:cNvPr>
          <p:cNvSpPr>
            <a:spLocks noGrp="1"/>
          </p:cNvSpPr>
          <p:nvPr>
            <p:ph type="ftr" sz="quarter" idx="4"/>
          </p:nvPr>
        </p:nvSpPr>
        <p:spPr/>
        <p:txBody>
          <a:bodyPr/>
          <a:lstStyle/>
          <a:p>
            <a:r>
              <a:rPr lang="en-US"/>
              <a:t>Eco-Fertilization</a:t>
            </a:r>
            <a:endParaRPr lang="en-US" dirty="0"/>
          </a:p>
        </p:txBody>
      </p:sp>
      <p:sp>
        <p:nvSpPr>
          <p:cNvPr id="6" name="Date Placeholder 5">
            <a:extLst>
              <a:ext uri="{FF2B5EF4-FFF2-40B4-BE49-F238E27FC236}">
                <a16:creationId xmlns:a16="http://schemas.microsoft.com/office/drawing/2014/main" id="{39DD9A4F-5E69-EF42-A960-5A7B4CCF3CBF}"/>
              </a:ext>
            </a:extLst>
          </p:cNvPr>
          <p:cNvSpPr>
            <a:spLocks noGrp="1"/>
          </p:cNvSpPr>
          <p:nvPr>
            <p:ph type="dt" idx="1"/>
          </p:nvPr>
        </p:nvSpPr>
        <p:spPr/>
        <p:txBody>
          <a:bodyPr/>
          <a:lstStyle/>
          <a:p>
            <a:fld id="{4FBF1FD7-F871-4287-9FD7-374C40DDA3ED}" type="datetime1">
              <a:rPr lang="en-IN" smtClean="0"/>
              <a:t>27-06-2022</a:t>
            </a:fld>
            <a:endParaRPr lang="en-US" dirty="0"/>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32</a:t>
            </a:fld>
            <a:endParaRPr lang="en-US" dirty="0"/>
          </a:p>
        </p:txBody>
      </p:sp>
      <p:sp>
        <p:nvSpPr>
          <p:cNvPr id="5" name="Footer Placeholder 4">
            <a:extLst>
              <a:ext uri="{FF2B5EF4-FFF2-40B4-BE49-F238E27FC236}">
                <a16:creationId xmlns:a16="http://schemas.microsoft.com/office/drawing/2014/main" id="{2E4840A9-4EA6-1149-9B22-B1170FA31332}"/>
              </a:ext>
            </a:extLst>
          </p:cNvPr>
          <p:cNvSpPr>
            <a:spLocks noGrp="1"/>
          </p:cNvSpPr>
          <p:nvPr>
            <p:ph type="ftr" sz="quarter" idx="4"/>
          </p:nvPr>
        </p:nvSpPr>
        <p:spPr/>
        <p:txBody>
          <a:bodyPr/>
          <a:lstStyle/>
          <a:p>
            <a:r>
              <a:rPr lang="en-US"/>
              <a:t>Eco-Fertilization</a:t>
            </a:r>
            <a:endParaRPr lang="en-US" dirty="0"/>
          </a:p>
        </p:txBody>
      </p:sp>
      <p:sp>
        <p:nvSpPr>
          <p:cNvPr id="6" name="Date Placeholder 5">
            <a:extLst>
              <a:ext uri="{FF2B5EF4-FFF2-40B4-BE49-F238E27FC236}">
                <a16:creationId xmlns:a16="http://schemas.microsoft.com/office/drawing/2014/main" id="{DE4FB818-A186-864F-A7D7-E650DB719C89}"/>
              </a:ext>
            </a:extLst>
          </p:cNvPr>
          <p:cNvSpPr>
            <a:spLocks noGrp="1"/>
          </p:cNvSpPr>
          <p:nvPr>
            <p:ph type="dt" idx="1"/>
          </p:nvPr>
        </p:nvSpPr>
        <p:spPr/>
        <p:txBody>
          <a:bodyPr/>
          <a:lstStyle/>
          <a:p>
            <a:fld id="{EEFDB465-C8FF-4B23-84C1-C41BFA6A21BF}" type="datetime1">
              <a:rPr lang="en-IN" smtClean="0"/>
              <a:t>27-06-2022</a:t>
            </a:fld>
            <a:endParaRPr lang="en-US" dirty="0"/>
          </a:p>
        </p:txBody>
      </p:sp>
    </p:spTree>
    <p:extLst>
      <p:ext uri="{BB962C8B-B14F-4D97-AF65-F5344CB8AC3E}">
        <p14:creationId xmlns:p14="http://schemas.microsoft.com/office/powerpoint/2010/main" val="27057122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DEF1BF11-E4B8-465D-9EAD-FAA4D320ABEB}" type="datetime1">
              <a:rPr lang="en-IN" smtClean="0"/>
              <a:t>27-06-2022</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r>
              <a:rPr lang="en-US"/>
              <a:t>Eco-Fertilization</a:t>
            </a:r>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5940D3D5-4A6C-44EE-A8DC-3E702259EB8C}" type="datetime1">
              <a:rPr lang="en-IN" smtClean="0"/>
              <a:t>27-06-2022</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r>
              <a:rPr lang="en-US"/>
              <a:t>Eco-Fertilization</a:t>
            </a:r>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hdr="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mtdtraining.com/wp-content/uploads/2017/11/objective-setting.jpg"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rammartop.com/wp-content/uploads/2020/11/methodology-488f1a23453770c85d6bba8200517e430312982e.png"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rammartop.com/wp-content/uploads/2020/11/methodology-488f1a23453770c85d6bba8200517e430312982e.png" TargetMode="External"/><Relationship Id="rId2" Type="http://schemas.openxmlformats.org/officeDocument/2006/relationships/hyperlink" Target="https://www.mtdtraining.com/wp-content/uploads/2017/11/objective-setting.jpg" TargetMode="External"/><Relationship Id="rId1" Type="http://schemas.openxmlformats.org/officeDocument/2006/relationships/slideLayout" Target="../slideLayouts/slideLayout2.xml"/><Relationship Id="rId6" Type="http://schemas.openxmlformats.org/officeDocument/2006/relationships/hyperlink" Target="https://thumbs.dreamstime.com/b/conclusion-conclusion-sign-conclusion-paper-origami-speech-bubble-conclusion-tag-conclusion-banner-124314194.jpg" TargetMode="External"/><Relationship Id="rId5" Type="http://schemas.openxmlformats.org/officeDocument/2006/relationships/hyperlink" Target="https://www.futurescope.ie/wp-content/uploads/2020/12/Logo.png" TargetMode="External"/><Relationship Id="rId4" Type="http://schemas.openxmlformats.org/officeDocument/2006/relationships/hyperlink" Target="https://www.kaggle.com/datasets/atharvaingle/crop-recommendation-dataset"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51709" y="611861"/>
            <a:ext cx="9088582" cy="2436139"/>
          </a:xfrm>
        </p:spPr>
        <p:txBody>
          <a:bodyPr anchor="ctr" anchorCtr="0">
            <a:normAutofit/>
          </a:bodyPr>
          <a:lstStyle/>
          <a:p>
            <a:pPr algn="ctr"/>
            <a:r>
              <a:rPr lang="en-US" sz="4800" b="1" dirty="0">
                <a:solidFill>
                  <a:schemeClr val="bg1"/>
                </a:solidFill>
                <a:latin typeface="Times New Roman" panose="02020603050405020304" pitchFamily="18" charset="0"/>
                <a:cs typeface="Times New Roman" panose="02020603050405020304" pitchFamily="18" charset="0"/>
              </a:rPr>
              <a:t>Final Year Project Presentation </a:t>
            </a:r>
            <a:br>
              <a:rPr lang="en-US" sz="4800" b="1" dirty="0">
                <a:solidFill>
                  <a:schemeClr val="bg1"/>
                </a:solidFill>
                <a:latin typeface="Times New Roman" panose="02020603050405020304" pitchFamily="18" charset="0"/>
                <a:cs typeface="Times New Roman" panose="02020603050405020304" pitchFamily="18" charset="0"/>
              </a:rPr>
            </a:br>
            <a:r>
              <a:rPr lang="en-US" sz="4800" b="1" dirty="0">
                <a:solidFill>
                  <a:schemeClr val="bg1"/>
                </a:solidFill>
                <a:latin typeface="Times New Roman" panose="02020603050405020304" pitchFamily="18" charset="0"/>
                <a:cs typeface="Times New Roman" panose="02020603050405020304" pitchFamily="18" charset="0"/>
              </a:rPr>
              <a:t>on</a:t>
            </a:r>
            <a:br>
              <a:rPr lang="en-US" sz="4800" b="1" dirty="0">
                <a:solidFill>
                  <a:schemeClr val="bg1"/>
                </a:solidFill>
                <a:latin typeface="Times New Roman" panose="02020603050405020304" pitchFamily="18" charset="0"/>
                <a:cs typeface="Times New Roman" panose="02020603050405020304" pitchFamily="18" charset="0"/>
              </a:rPr>
            </a:br>
            <a:r>
              <a:rPr lang="en-US" sz="4800" b="1" dirty="0">
                <a:solidFill>
                  <a:schemeClr val="bg1"/>
                </a:solidFill>
                <a:latin typeface="Times New Roman" panose="02020603050405020304" pitchFamily="18" charset="0"/>
                <a:cs typeface="Times New Roman" panose="02020603050405020304" pitchFamily="18" charset="0"/>
              </a:rPr>
              <a:t>Eco-Fertilization</a:t>
            </a:r>
          </a:p>
        </p:txBody>
      </p:sp>
      <p:pic>
        <p:nvPicPr>
          <p:cNvPr id="4" name="Picture 3"/>
          <p:cNvPicPr>
            <a:picLocks noChangeAspect="1"/>
          </p:cNvPicPr>
          <p:nvPr/>
        </p:nvPicPr>
        <p:blipFill>
          <a:blip r:embed="rId3"/>
          <a:srcRect/>
          <a:stretch/>
        </p:blipFill>
        <p:spPr bwMode="invGray">
          <a:xfrm>
            <a:off x="10497551" y="596876"/>
            <a:ext cx="876300" cy="8760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Subtitle 2">
            <a:extLst>
              <a:ext uri="{FF2B5EF4-FFF2-40B4-BE49-F238E27FC236}">
                <a16:creationId xmlns:a16="http://schemas.microsoft.com/office/drawing/2014/main" id="{8801B653-9260-4D06-B35C-CC3530C990A8}"/>
              </a:ext>
            </a:extLst>
          </p:cNvPr>
          <p:cNvSpPr txBox="1">
            <a:spLocks/>
          </p:cNvSpPr>
          <p:nvPr/>
        </p:nvSpPr>
        <p:spPr>
          <a:xfrm>
            <a:off x="7947374" y="4031081"/>
            <a:ext cx="3565753" cy="2091497"/>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nSpc>
                <a:spcPct val="120000"/>
              </a:lnSpc>
              <a:spcBef>
                <a:spcPts val="600"/>
              </a:spcBef>
              <a:spcAft>
                <a:spcPts val="600"/>
              </a:spcAft>
            </a:pPr>
            <a:r>
              <a:rPr lang="en-US" sz="1800" dirty="0">
                <a:solidFill>
                  <a:schemeClr val="bg1"/>
                </a:solidFill>
                <a:latin typeface="Times New Roman" panose="02020603050405020304" pitchFamily="18" charset="0"/>
                <a:cs typeface="Times New Roman" panose="02020603050405020304" pitchFamily="18" charset="0"/>
              </a:rPr>
              <a:t>Presented by :</a:t>
            </a:r>
          </a:p>
          <a:p>
            <a:pPr>
              <a:lnSpc>
                <a:spcPct val="120000"/>
              </a:lnSpc>
              <a:spcBef>
                <a:spcPts val="600"/>
              </a:spcBef>
              <a:spcAft>
                <a:spcPts val="600"/>
              </a:spcAft>
            </a:pPr>
            <a:r>
              <a:rPr lang="en-US" sz="1800" dirty="0">
                <a:solidFill>
                  <a:schemeClr val="bg1"/>
                </a:solidFill>
                <a:latin typeface="Times New Roman" panose="02020603050405020304" pitchFamily="18" charset="0"/>
                <a:cs typeface="Times New Roman" panose="02020603050405020304" pitchFamily="18" charset="0"/>
              </a:rPr>
              <a:t>Gaurav Sharma (1AT18CS128)</a:t>
            </a:r>
          </a:p>
          <a:p>
            <a:pPr>
              <a:lnSpc>
                <a:spcPct val="120000"/>
              </a:lnSpc>
              <a:spcBef>
                <a:spcPts val="600"/>
              </a:spcBef>
              <a:spcAft>
                <a:spcPts val="600"/>
              </a:spcAft>
            </a:pPr>
            <a:r>
              <a:rPr lang="en-US" sz="1800" dirty="0">
                <a:solidFill>
                  <a:schemeClr val="bg1"/>
                </a:solidFill>
                <a:latin typeface="Times New Roman" panose="02020603050405020304" pitchFamily="18" charset="0"/>
                <a:cs typeface="Times New Roman" panose="02020603050405020304" pitchFamily="18" charset="0"/>
              </a:rPr>
              <a:t>Ishita </a:t>
            </a:r>
            <a:r>
              <a:rPr lang="en-US" sz="1800" dirty="0" err="1">
                <a:solidFill>
                  <a:schemeClr val="bg1"/>
                </a:solidFill>
                <a:latin typeface="Times New Roman" panose="02020603050405020304" pitchFamily="18" charset="0"/>
                <a:cs typeface="Times New Roman" panose="02020603050405020304" pitchFamily="18" charset="0"/>
              </a:rPr>
              <a:t>Katiyar</a:t>
            </a:r>
            <a:r>
              <a:rPr lang="en-US" sz="1800" dirty="0">
                <a:solidFill>
                  <a:schemeClr val="bg1"/>
                </a:solidFill>
                <a:latin typeface="Times New Roman" panose="02020603050405020304" pitchFamily="18" charset="0"/>
                <a:cs typeface="Times New Roman" panose="02020603050405020304" pitchFamily="18" charset="0"/>
              </a:rPr>
              <a:t> (1AT18CS044)</a:t>
            </a:r>
          </a:p>
          <a:p>
            <a:pPr>
              <a:lnSpc>
                <a:spcPct val="120000"/>
              </a:lnSpc>
              <a:spcBef>
                <a:spcPts val="600"/>
              </a:spcBef>
              <a:spcAft>
                <a:spcPts val="600"/>
              </a:spcAft>
            </a:pPr>
            <a:r>
              <a:rPr lang="en-US" sz="1800" dirty="0">
                <a:solidFill>
                  <a:schemeClr val="bg1"/>
                </a:solidFill>
                <a:latin typeface="Times New Roman" panose="02020603050405020304" pitchFamily="18" charset="0"/>
                <a:cs typeface="Times New Roman" panose="02020603050405020304" pitchFamily="18" charset="0"/>
              </a:rPr>
              <a:t>Arpit Chakraborty (1AT18CS020)</a:t>
            </a:r>
          </a:p>
          <a:p>
            <a:pPr>
              <a:lnSpc>
                <a:spcPct val="120000"/>
              </a:lnSpc>
              <a:spcBef>
                <a:spcPts val="600"/>
              </a:spcBef>
              <a:spcAft>
                <a:spcPts val="600"/>
              </a:spcAft>
            </a:pPr>
            <a:r>
              <a:rPr lang="en-US" sz="1800" dirty="0">
                <a:solidFill>
                  <a:schemeClr val="bg1"/>
                </a:solidFill>
                <a:latin typeface="Times New Roman" panose="02020603050405020304" pitchFamily="18" charset="0"/>
                <a:cs typeface="Times New Roman" panose="02020603050405020304" pitchFamily="18" charset="0"/>
              </a:rPr>
              <a:t>Sumukha Hegde (1AT18CS129)</a:t>
            </a:r>
          </a:p>
        </p:txBody>
      </p:sp>
      <p:sp>
        <p:nvSpPr>
          <p:cNvPr id="7" name="Subtitle 2">
            <a:extLst>
              <a:ext uri="{FF2B5EF4-FFF2-40B4-BE49-F238E27FC236}">
                <a16:creationId xmlns:a16="http://schemas.microsoft.com/office/drawing/2014/main" id="{E18F66DB-9C30-D74D-B676-E6140645533E}"/>
              </a:ext>
            </a:extLst>
          </p:cNvPr>
          <p:cNvSpPr txBox="1">
            <a:spLocks/>
          </p:cNvSpPr>
          <p:nvPr/>
        </p:nvSpPr>
        <p:spPr>
          <a:xfrm>
            <a:off x="415636" y="4918365"/>
            <a:ext cx="2812473" cy="1204213"/>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gn="ctr">
              <a:lnSpc>
                <a:spcPct val="100000"/>
              </a:lnSpc>
              <a:spcBef>
                <a:spcPts val="400"/>
              </a:spcBef>
              <a:spcAft>
                <a:spcPts val="400"/>
              </a:spcAft>
            </a:pPr>
            <a:r>
              <a:rPr lang="en-IN" sz="1800" dirty="0">
                <a:solidFill>
                  <a:schemeClr val="bg1"/>
                </a:solidFill>
                <a:latin typeface="Times New Roman" panose="02020603050405020304" pitchFamily="18" charset="0"/>
                <a:cs typeface="Times New Roman" panose="02020603050405020304" pitchFamily="18" charset="0"/>
              </a:rPr>
              <a:t>Under the Guidance</a:t>
            </a:r>
          </a:p>
          <a:p>
            <a:pPr algn="ctr">
              <a:lnSpc>
                <a:spcPct val="100000"/>
              </a:lnSpc>
              <a:spcBef>
                <a:spcPts val="400"/>
              </a:spcBef>
              <a:spcAft>
                <a:spcPts val="400"/>
              </a:spcAft>
            </a:pPr>
            <a:r>
              <a:rPr lang="en-IN" sz="1800" dirty="0" err="1">
                <a:solidFill>
                  <a:schemeClr val="bg1"/>
                </a:solidFill>
                <a:latin typeface="Times New Roman" panose="02020603050405020304" pitchFamily="18" charset="0"/>
                <a:cs typeface="Times New Roman" panose="02020603050405020304" pitchFamily="18" charset="0"/>
              </a:rPr>
              <a:t>Dr.</a:t>
            </a:r>
            <a:r>
              <a:rPr lang="en-IN" sz="1800" dirty="0">
                <a:solidFill>
                  <a:schemeClr val="bg1"/>
                </a:solidFill>
                <a:latin typeface="Times New Roman" panose="02020603050405020304" pitchFamily="18" charset="0"/>
                <a:cs typeface="Times New Roman" panose="02020603050405020304" pitchFamily="18" charset="0"/>
              </a:rPr>
              <a:t> Manash Sarkar</a:t>
            </a:r>
          </a:p>
          <a:p>
            <a:pPr algn="ctr">
              <a:lnSpc>
                <a:spcPct val="100000"/>
              </a:lnSpc>
              <a:spcBef>
                <a:spcPts val="400"/>
              </a:spcBef>
              <a:spcAft>
                <a:spcPts val="400"/>
              </a:spcAft>
            </a:pPr>
            <a:r>
              <a:rPr lang="en-IN" sz="1800" dirty="0">
                <a:solidFill>
                  <a:schemeClr val="bg1"/>
                </a:solidFill>
                <a:latin typeface="Times New Roman" panose="02020603050405020304" pitchFamily="18" charset="0"/>
                <a:cs typeface="Times New Roman" panose="02020603050405020304" pitchFamily="18" charset="0"/>
              </a:rPr>
              <a:t>Associate Professor</a:t>
            </a:r>
          </a:p>
          <a:p>
            <a:pPr algn="ctr">
              <a:lnSpc>
                <a:spcPct val="100000"/>
              </a:lnSpc>
              <a:spcBef>
                <a:spcPts val="400"/>
              </a:spcBef>
              <a:spcAft>
                <a:spcPts val="400"/>
              </a:spcAft>
            </a:pPr>
            <a:endParaRPr lang="en-IN" sz="1800" dirty="0">
              <a:solidFill>
                <a:schemeClr val="bg1"/>
              </a:solidFill>
              <a:latin typeface="Times New Roman" panose="02020603050405020304" pitchFamily="18" charset="0"/>
              <a:cs typeface="Times New Roman" panose="02020603050405020304" pitchFamily="18" charset="0"/>
            </a:endParaRPr>
          </a:p>
          <a:p>
            <a:pPr algn="ctr">
              <a:lnSpc>
                <a:spcPct val="100000"/>
              </a:lnSpc>
              <a:spcBef>
                <a:spcPts val="400"/>
              </a:spcBef>
              <a:spcAft>
                <a:spcPts val="400"/>
              </a:spcAft>
            </a:pPr>
            <a:endParaRPr lang="en-IN" sz="1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9</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0CE18F12-D00C-4231-A672-6D7AAF3EE0B9}" type="datetime1">
              <a:rPr lang="en-IN" sz="1000" smtClean="0"/>
              <a:t>27-06-2022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3924974559"/>
              </p:ext>
            </p:extLst>
          </p:nvPr>
        </p:nvGraphicFramePr>
        <p:xfrm>
          <a:off x="830786" y="1347952"/>
          <a:ext cx="10530428" cy="4800600"/>
        </p:xfrm>
        <a:graphic>
          <a:graphicData uri="http://schemas.openxmlformats.org/drawingml/2006/table">
            <a:tbl>
              <a:tblPr firstRow="1" bandRow="1">
                <a:tableStyleId>{9DCAF9ED-07DC-4A11-8D7F-57B35C25682E}</a:tableStyleId>
              </a:tblPr>
              <a:tblGrid>
                <a:gridCol w="726489">
                  <a:extLst>
                    <a:ext uri="{9D8B030D-6E8A-4147-A177-3AD203B41FA5}">
                      <a16:colId xmlns:a16="http://schemas.microsoft.com/office/drawing/2014/main" val="4179629490"/>
                    </a:ext>
                  </a:extLst>
                </a:gridCol>
                <a:gridCol w="859221">
                  <a:extLst>
                    <a:ext uri="{9D8B030D-6E8A-4147-A177-3AD203B41FA5}">
                      <a16:colId xmlns:a16="http://schemas.microsoft.com/office/drawing/2014/main" val="509443340"/>
                    </a:ext>
                  </a:extLst>
                </a:gridCol>
                <a:gridCol w="3121572">
                  <a:extLst>
                    <a:ext uri="{9D8B030D-6E8A-4147-A177-3AD203B41FA5}">
                      <a16:colId xmlns:a16="http://schemas.microsoft.com/office/drawing/2014/main" val="1878355055"/>
                    </a:ext>
                  </a:extLst>
                </a:gridCol>
                <a:gridCol w="1899745">
                  <a:extLst>
                    <a:ext uri="{9D8B030D-6E8A-4147-A177-3AD203B41FA5}">
                      <a16:colId xmlns:a16="http://schemas.microsoft.com/office/drawing/2014/main" val="3429157811"/>
                    </a:ext>
                  </a:extLst>
                </a:gridCol>
                <a:gridCol w="1426779">
                  <a:extLst>
                    <a:ext uri="{9D8B030D-6E8A-4147-A177-3AD203B41FA5}">
                      <a16:colId xmlns:a16="http://schemas.microsoft.com/office/drawing/2014/main" val="1378453927"/>
                    </a:ext>
                  </a:extLst>
                </a:gridCol>
                <a:gridCol w="2496622">
                  <a:extLst>
                    <a:ext uri="{9D8B030D-6E8A-4147-A177-3AD203B41FA5}">
                      <a16:colId xmlns:a16="http://schemas.microsoft.com/office/drawing/2014/main" val="3127282539"/>
                    </a:ext>
                  </a:extLst>
                </a:gridCol>
              </a:tblGrid>
              <a:tr h="1000327">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88510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16.</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p>
                      <a:pPr algn="ctr"/>
                      <a:endParaRPr lang="en-US" sz="1100" dirty="0">
                        <a:latin typeface="+mn-lt"/>
                      </a:endParaRPr>
                    </a:p>
                    <a:p>
                      <a:pPr algn="ct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IN" sz="1100" b="0" i="0" u="none" strike="noStrike" dirty="0">
                          <a:solidFill>
                            <a:srgbClr val="505050"/>
                          </a:solidFill>
                          <a:effectLst/>
                          <a:latin typeface="+mn-lt"/>
                        </a:rPr>
                        <a:t>Farmers' risk preference and fertilizer use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100" b="0" i="0" u="none" strike="noStrike" kern="1200" dirty="0">
                        <a:solidFill>
                          <a:schemeClr val="dk1"/>
                        </a:solidFill>
                        <a:effectLst/>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IN" sz="1100" b="0" i="0" u="none" strike="noStrike" kern="1200" dirty="0">
                          <a:solidFill>
                            <a:schemeClr val="dk1"/>
                          </a:solidFill>
                          <a:effectLst/>
                          <a:latin typeface="+mn-lt"/>
                          <a:ea typeface="+mn-ea"/>
                          <a:cs typeface="+mn-cs"/>
                        </a:rPr>
                        <a:t>Fang-</a:t>
                      </a:r>
                      <a:r>
                        <a:rPr lang="en-IN" sz="1100" b="0" i="0" u="none" strike="noStrike" kern="1200" dirty="0" err="1">
                          <a:solidFill>
                            <a:schemeClr val="dk1"/>
                          </a:solidFill>
                          <a:effectLst/>
                          <a:latin typeface="+mn-lt"/>
                          <a:ea typeface="+mn-ea"/>
                          <a:cs typeface="+mn-cs"/>
                        </a:rPr>
                        <a:t>binQIAOJi</a:t>
                      </a:r>
                      <a:r>
                        <a:rPr lang="en-IN" sz="1100" b="0" i="0" u="none" strike="noStrike" kern="1200" dirty="0">
                          <a:solidFill>
                            <a:schemeClr val="dk1"/>
                          </a:solidFill>
                          <a:effectLst/>
                          <a:latin typeface="+mn-lt"/>
                          <a:ea typeface="+mn-ea"/>
                          <a:cs typeface="+mn-cs"/>
                        </a:rPr>
                        <a:t>-</a:t>
                      </a:r>
                      <a:r>
                        <a:rPr lang="en-IN" sz="1100" b="0" i="0" u="none" strike="noStrike" kern="1200" dirty="0" err="1">
                          <a:solidFill>
                            <a:schemeClr val="dk1"/>
                          </a:solidFill>
                          <a:effectLst/>
                          <a:latin typeface="+mn-lt"/>
                          <a:ea typeface="+mn-ea"/>
                          <a:cs typeface="+mn-cs"/>
                        </a:rPr>
                        <a:t>kunHUANG</a:t>
                      </a:r>
                      <a:endParaRPr lang="en-IN" sz="1100" b="0" i="0" u="none" strike="noStrike" kern="1200" dirty="0">
                        <a:solidFill>
                          <a:schemeClr val="dk1"/>
                        </a:solidFill>
                        <a:effectLst/>
                        <a:latin typeface="+mn-lt"/>
                        <a:ea typeface="+mn-ea"/>
                        <a:cs typeface="+mn-cs"/>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0" dirty="0">
                          <a:latin typeface="+mn-lt"/>
                        </a:rPr>
                        <a:t>Journal of Integrative Agriculture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study examines the role of farmers' risk attitudes toward fertilizer use in cotton production.</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3412775"/>
                  </a:ext>
                </a:extLst>
              </a:tr>
              <a:tr h="1216614">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17.</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IN" sz="1100" b="0" i="0" u="none" strike="noStrike" dirty="0">
                          <a:solidFill>
                            <a:srgbClr val="505050"/>
                          </a:solidFill>
                          <a:effectLst/>
                          <a:latin typeface="+mn-lt"/>
                        </a:rPr>
                        <a:t>Untangling the effect of soil quality on rice productivity under a 16-years long-term fertilizer experiment using conditional random forest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800" b="0" i="0" u="none" strike="noStrike" dirty="0">
                          <a:solidFill>
                            <a:schemeClr val="tx1"/>
                          </a:solidFill>
                          <a:effectLst/>
                          <a:latin typeface="+mn-lt"/>
                        </a:rPr>
                        <a:t>Saheed </a:t>
                      </a:r>
                      <a:r>
                        <a:rPr lang="en-IN" sz="800" b="0" i="0" u="none" strike="noStrike" dirty="0" err="1">
                          <a:solidFill>
                            <a:schemeClr val="tx1"/>
                          </a:solidFill>
                          <a:effectLst/>
                          <a:latin typeface="+mn-lt"/>
                        </a:rPr>
                        <a:t>Garnaik</a:t>
                      </a:r>
                      <a:r>
                        <a:rPr lang="en-IN" sz="800" b="0" i="0" u="none" strike="noStrike" dirty="0">
                          <a:solidFill>
                            <a:schemeClr val="tx1"/>
                          </a:solidFill>
                          <a:effectLst/>
                          <a:latin typeface="+mn-lt"/>
                        </a:rPr>
                        <a:t>, Prasanna Kumar </a:t>
                      </a:r>
                      <a:r>
                        <a:rPr lang="en-IN" sz="800" b="0" i="0" u="none" strike="noStrike" dirty="0" err="1">
                          <a:solidFill>
                            <a:schemeClr val="tx1"/>
                          </a:solidFill>
                          <a:effectLst/>
                          <a:latin typeface="+mn-lt"/>
                        </a:rPr>
                        <a:t>Samant</a:t>
                      </a:r>
                      <a:r>
                        <a:rPr lang="en-IN" sz="800" b="0" i="0" u="none" strike="noStrike" dirty="0">
                          <a:solidFill>
                            <a:schemeClr val="tx1"/>
                          </a:solidFill>
                          <a:effectLst/>
                          <a:latin typeface="+mn-lt"/>
                        </a:rPr>
                        <a:t>, </a:t>
                      </a:r>
                      <a:r>
                        <a:rPr lang="en-IN" sz="800" b="0" i="0" u="none" strike="noStrike" dirty="0" err="1">
                          <a:solidFill>
                            <a:schemeClr val="tx1"/>
                          </a:solidFill>
                          <a:effectLst/>
                          <a:latin typeface="+mn-lt"/>
                        </a:rPr>
                        <a:t>Mitali</a:t>
                      </a:r>
                      <a:r>
                        <a:rPr lang="en-IN" sz="800" b="0" i="0" u="none" strike="noStrike" dirty="0">
                          <a:solidFill>
                            <a:schemeClr val="tx1"/>
                          </a:solidFill>
                          <a:effectLst/>
                          <a:latin typeface="+mn-lt"/>
                        </a:rPr>
                        <a:t> Mandal, Tushar Ranjan Mohanty, </a:t>
                      </a:r>
                      <a:r>
                        <a:rPr lang="en-IN" sz="800" b="0" i="0" u="none" strike="noStrike" dirty="0" err="1">
                          <a:solidFill>
                            <a:schemeClr val="tx1"/>
                          </a:solidFill>
                          <a:effectLst/>
                          <a:latin typeface="+mn-lt"/>
                        </a:rPr>
                        <a:t>Sanat</a:t>
                      </a:r>
                      <a:r>
                        <a:rPr lang="en-IN" sz="800" b="0" i="0" u="none" strike="noStrike" dirty="0">
                          <a:solidFill>
                            <a:schemeClr val="tx1"/>
                          </a:solidFill>
                          <a:effectLst/>
                          <a:latin typeface="+mn-lt"/>
                        </a:rPr>
                        <a:t> Kumar </a:t>
                      </a:r>
                      <a:r>
                        <a:rPr lang="en-IN" sz="800" b="0" i="0" u="none" strike="noStrike" dirty="0" err="1">
                          <a:solidFill>
                            <a:schemeClr val="tx1"/>
                          </a:solidFill>
                          <a:effectLst/>
                          <a:latin typeface="+mn-lt"/>
                        </a:rPr>
                        <a:t>Dwibedi</a:t>
                      </a:r>
                      <a:r>
                        <a:rPr lang="en-IN" sz="800" b="0" i="0" u="none" strike="noStrike" dirty="0">
                          <a:solidFill>
                            <a:schemeClr val="tx1"/>
                          </a:solidFill>
                          <a:effectLst/>
                          <a:latin typeface="+mn-lt"/>
                        </a:rPr>
                        <a:t>, Ranjan Kumar Patra, Kiran Kumar Mohapatra, R.H. </a:t>
                      </a:r>
                      <a:r>
                        <a:rPr lang="en-IN" sz="800" b="0" i="0" u="none" strike="noStrike" dirty="0" err="1">
                          <a:solidFill>
                            <a:schemeClr val="tx1"/>
                          </a:solidFill>
                          <a:effectLst/>
                          <a:latin typeface="+mn-lt"/>
                        </a:rPr>
                        <a:t>Wanjari</a:t>
                      </a:r>
                      <a:r>
                        <a:rPr lang="en-IN" sz="800" b="0" i="0" u="none" strike="noStrike" dirty="0">
                          <a:solidFill>
                            <a:schemeClr val="tx1"/>
                          </a:solidFill>
                          <a:effectLst/>
                          <a:latin typeface="+mn-lt"/>
                        </a:rPr>
                        <a:t>, </a:t>
                      </a:r>
                      <a:r>
                        <a:rPr lang="en-IN" sz="800" b="0" i="0" u="none" strike="noStrike" dirty="0" err="1">
                          <a:solidFill>
                            <a:schemeClr val="tx1"/>
                          </a:solidFill>
                          <a:effectLst/>
                          <a:latin typeface="+mn-lt"/>
                        </a:rPr>
                        <a:t>Debadatta</a:t>
                      </a:r>
                      <a:r>
                        <a:rPr lang="en-IN" sz="800" b="0" i="0" u="none" strike="noStrike" dirty="0">
                          <a:solidFill>
                            <a:schemeClr val="tx1"/>
                          </a:solidFill>
                          <a:effectLst/>
                          <a:latin typeface="+mn-lt"/>
                        </a:rPr>
                        <a:t> Sethi, </a:t>
                      </a:r>
                      <a:r>
                        <a:rPr lang="en-IN" sz="800" b="0" i="0" u="none" strike="noStrike" dirty="0" err="1">
                          <a:solidFill>
                            <a:schemeClr val="tx1"/>
                          </a:solidFill>
                          <a:effectLst/>
                          <a:latin typeface="+mn-lt"/>
                        </a:rPr>
                        <a:t>Dipaka</a:t>
                      </a:r>
                      <a:r>
                        <a:rPr lang="en-IN" sz="800" b="0" i="0" u="none" strike="noStrike" dirty="0">
                          <a:solidFill>
                            <a:schemeClr val="tx1"/>
                          </a:solidFill>
                          <a:effectLst/>
                          <a:latin typeface="+mn-lt"/>
                        </a:rPr>
                        <a:t> Ranjan </a:t>
                      </a:r>
                      <a:r>
                        <a:rPr lang="en-IN" sz="800" b="0" i="0" u="none" strike="noStrike" dirty="0" err="1">
                          <a:solidFill>
                            <a:schemeClr val="tx1"/>
                          </a:solidFill>
                          <a:effectLst/>
                          <a:latin typeface="+mn-lt"/>
                        </a:rPr>
                        <a:t>Sena</a:t>
                      </a:r>
                      <a:r>
                        <a:rPr lang="en-IN" sz="800" b="0" i="0" u="none" strike="noStrike" dirty="0">
                          <a:solidFill>
                            <a:schemeClr val="tx1"/>
                          </a:solidFill>
                          <a:effectLst/>
                          <a:latin typeface="+mn-lt"/>
                        </a:rPr>
                        <a:t>, Tek Bahadur Sapkota, Jagmohan Nayak, Sridhar Patra, </a:t>
                      </a:r>
                      <a:r>
                        <a:rPr lang="en-IN" sz="800" b="0" i="0" u="none" strike="noStrike" dirty="0" err="1">
                          <a:solidFill>
                            <a:schemeClr val="tx1"/>
                          </a:solidFill>
                          <a:effectLst/>
                          <a:latin typeface="+mn-lt"/>
                        </a:rPr>
                        <a:t>Chiter</a:t>
                      </a:r>
                      <a:r>
                        <a:rPr lang="en-IN" sz="800" b="0" i="0" u="none" strike="noStrike" dirty="0">
                          <a:solidFill>
                            <a:schemeClr val="tx1"/>
                          </a:solidFill>
                          <a:effectLst/>
                          <a:latin typeface="+mn-lt"/>
                        </a:rPr>
                        <a:t> Mal Parihar, Hari Sankar Nayak.</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Computers and Electronics in Agriculture, ISSN: 0168-1699(Elsevier)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The study demonstrated how interpretable machine learning techniques can be used in long-term fertilizer experiments to produce the most meaningful information, and that these techniques can be used in other similar long-term experiments.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1121988">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18.</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800" dirty="0">
                        <a:latin typeface="+mn-lt"/>
                      </a:endParaRPr>
                    </a:p>
                    <a:p>
                      <a:pPr algn="ctr"/>
                      <a:endParaRPr lang="en-US" sz="1100" dirty="0">
                        <a:latin typeface="+mn-lt"/>
                      </a:endParaRPr>
                    </a:p>
                    <a:p>
                      <a:pPr algn="ctr"/>
                      <a:r>
                        <a:rPr lang="en-US" sz="1100" dirty="0">
                          <a:latin typeface="+mn-lt"/>
                        </a:rPr>
                        <a:t>2022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IN" sz="1100" b="0" i="0" u="none" strike="noStrike" dirty="0">
                        <a:solidFill>
                          <a:srgbClr val="505050"/>
                        </a:solidFill>
                        <a:effectLst/>
                        <a:latin typeface="+mn-lt"/>
                      </a:endParaRPr>
                    </a:p>
                    <a:p>
                      <a:pPr algn="l"/>
                      <a:endParaRPr lang="en-IN" sz="1100" b="0" i="0" u="none" strike="noStrike" dirty="0">
                        <a:solidFill>
                          <a:srgbClr val="505050"/>
                        </a:solidFill>
                        <a:effectLst/>
                        <a:latin typeface="+mn-lt"/>
                      </a:endParaRPr>
                    </a:p>
                    <a:p>
                      <a:pPr algn="l"/>
                      <a:r>
                        <a:rPr lang="en-IN" sz="1100" b="0" i="0" u="none" strike="noStrike" dirty="0">
                          <a:solidFill>
                            <a:srgbClr val="505050"/>
                          </a:solidFill>
                          <a:effectLst/>
                          <a:latin typeface="+mn-lt"/>
                        </a:rPr>
                        <a:t>Agricultural decision system based on advanced machine learning models for yield prediction: Case of East African countries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r>
                        <a:rPr lang="en-IN" sz="1100" b="0" i="0" u="none" strike="noStrike" dirty="0" err="1">
                          <a:solidFill>
                            <a:schemeClr val="tx1"/>
                          </a:solidFill>
                          <a:effectLst/>
                          <a:latin typeface="+mn-lt"/>
                        </a:rPr>
                        <a:t>Rubby</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Aworka</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Lontsi</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Saadio</a:t>
                      </a:r>
                      <a:r>
                        <a:rPr lang="en-IN" sz="1100" b="0" i="0" u="none" strike="noStrike" dirty="0">
                          <a:solidFill>
                            <a:schemeClr val="tx1"/>
                          </a:solidFill>
                          <a:effectLst/>
                          <a:latin typeface="+mn-lt"/>
                        </a:rPr>
                        <a:t> Cedric, Wilfried Yves Hamilton </a:t>
                      </a:r>
                      <a:r>
                        <a:rPr lang="en-IN" sz="1100" b="0" i="0" u="none" strike="noStrike" dirty="0" err="1">
                          <a:solidFill>
                            <a:schemeClr val="tx1"/>
                          </a:solidFill>
                          <a:effectLst/>
                          <a:latin typeface="+mn-lt"/>
                        </a:rPr>
                        <a:t>Adoni</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Jérémie</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Thouakesseh</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Zoueu</a:t>
                      </a:r>
                      <a:r>
                        <a:rPr lang="en-IN" sz="1100" b="0" i="0" u="none" strike="noStrike" dirty="0">
                          <a:solidFill>
                            <a:schemeClr val="tx1"/>
                          </a:solidFill>
                          <a:effectLst/>
                          <a:latin typeface="+mn-lt"/>
                        </a:rPr>
                        <a:t>, Franck </a:t>
                      </a:r>
                      <a:r>
                        <a:rPr lang="en-IN" sz="1100" b="0" i="0" u="none" strike="noStrike" dirty="0" err="1">
                          <a:solidFill>
                            <a:schemeClr val="tx1"/>
                          </a:solidFill>
                          <a:effectLst/>
                          <a:latin typeface="+mn-lt"/>
                        </a:rPr>
                        <a:t>Kalala</a:t>
                      </a:r>
                      <a:r>
                        <a:rPr lang="en-IN" sz="1100" b="0" i="0" u="none" strike="noStrike" dirty="0">
                          <a:solidFill>
                            <a:schemeClr val="tx1"/>
                          </a:solidFill>
                          <a:effectLst/>
                          <a:latin typeface="+mn-lt"/>
                        </a:rPr>
                        <a:t> Mutombo, Charles </a:t>
                      </a:r>
                      <a:r>
                        <a:rPr lang="en-IN" sz="1100" b="0" i="0" u="none" strike="noStrike" dirty="0" err="1">
                          <a:solidFill>
                            <a:schemeClr val="tx1"/>
                          </a:solidFill>
                          <a:effectLst/>
                          <a:latin typeface="+mn-lt"/>
                        </a:rPr>
                        <a:t>Lebon</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Mberi</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Kimpolo</a:t>
                      </a:r>
                      <a:r>
                        <a:rPr lang="en-IN" sz="1100" b="0" i="0" u="none" strike="noStrike" dirty="0">
                          <a:solidFill>
                            <a:schemeClr val="tx1"/>
                          </a:solidFill>
                          <a:effectLst/>
                          <a:latin typeface="+mn-lt"/>
                        </a:rPr>
                        <a:t>, Tarik </a:t>
                      </a:r>
                      <a:r>
                        <a:rPr lang="en-IN" sz="1100" b="0" i="0" u="none" strike="noStrike" dirty="0" err="1">
                          <a:solidFill>
                            <a:schemeClr val="tx1"/>
                          </a:solidFill>
                          <a:effectLst/>
                          <a:latin typeface="+mn-lt"/>
                        </a:rPr>
                        <a:t>Nahhal</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Moez</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Krichen</a:t>
                      </a:r>
                      <a:r>
                        <a:rPr lang="en-IN" sz="1100" b="0" i="0" u="none" strike="noStrike" dirty="0">
                          <a:solidFill>
                            <a:schemeClr val="tx1"/>
                          </a:solidFill>
                          <a:effectLst/>
                          <a:latin typeface="+mn-lt"/>
                        </a:rPr>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p>
                    <a:p>
                      <a:r>
                        <a:rPr lang="en-US" sz="1100" dirty="0"/>
                        <a:t>Smart Agricultural Technology, ISSN: 2772-3755 (Elsevier)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Crop Random Forest, Crop Gradient Boosting Machine, and Crop Support Vector Machine are three crop prediction models proposed in this paper. The paper makes use of advanced machine learning models to develop a decision system based on climate data, crop production data, and pesticide data.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8577898"/>
                  </a:ext>
                </a:extLst>
              </a:tr>
            </a:tbl>
          </a:graphicData>
        </a:graphic>
      </p:graphicFrame>
    </p:spTree>
    <p:extLst>
      <p:ext uri="{BB962C8B-B14F-4D97-AF65-F5344CB8AC3E}">
        <p14:creationId xmlns:p14="http://schemas.microsoft.com/office/powerpoint/2010/main" val="20478407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10</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0CE18F12-D00C-4231-A672-6D7AAF3EE0B9}" type="datetime1">
              <a:rPr lang="en-IN" sz="1000" smtClean="0"/>
              <a:t>27-06-2022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2514822741"/>
              </p:ext>
            </p:extLst>
          </p:nvPr>
        </p:nvGraphicFramePr>
        <p:xfrm>
          <a:off x="830786" y="1347952"/>
          <a:ext cx="10530428" cy="3750024"/>
        </p:xfrm>
        <a:graphic>
          <a:graphicData uri="http://schemas.openxmlformats.org/drawingml/2006/table">
            <a:tbl>
              <a:tblPr firstRow="1" bandRow="1">
                <a:tableStyleId>{9DCAF9ED-07DC-4A11-8D7F-57B35C25682E}</a:tableStyleId>
              </a:tblPr>
              <a:tblGrid>
                <a:gridCol w="726489">
                  <a:extLst>
                    <a:ext uri="{9D8B030D-6E8A-4147-A177-3AD203B41FA5}">
                      <a16:colId xmlns:a16="http://schemas.microsoft.com/office/drawing/2014/main" val="4179629490"/>
                    </a:ext>
                  </a:extLst>
                </a:gridCol>
                <a:gridCol w="859221">
                  <a:extLst>
                    <a:ext uri="{9D8B030D-6E8A-4147-A177-3AD203B41FA5}">
                      <a16:colId xmlns:a16="http://schemas.microsoft.com/office/drawing/2014/main" val="509443340"/>
                    </a:ext>
                  </a:extLst>
                </a:gridCol>
                <a:gridCol w="3121572">
                  <a:extLst>
                    <a:ext uri="{9D8B030D-6E8A-4147-A177-3AD203B41FA5}">
                      <a16:colId xmlns:a16="http://schemas.microsoft.com/office/drawing/2014/main" val="1878355055"/>
                    </a:ext>
                  </a:extLst>
                </a:gridCol>
                <a:gridCol w="1899745">
                  <a:extLst>
                    <a:ext uri="{9D8B030D-6E8A-4147-A177-3AD203B41FA5}">
                      <a16:colId xmlns:a16="http://schemas.microsoft.com/office/drawing/2014/main" val="3429157811"/>
                    </a:ext>
                  </a:extLst>
                </a:gridCol>
                <a:gridCol w="1426779">
                  <a:extLst>
                    <a:ext uri="{9D8B030D-6E8A-4147-A177-3AD203B41FA5}">
                      <a16:colId xmlns:a16="http://schemas.microsoft.com/office/drawing/2014/main" val="1378453927"/>
                    </a:ext>
                  </a:extLst>
                </a:gridCol>
                <a:gridCol w="2496622">
                  <a:extLst>
                    <a:ext uri="{9D8B030D-6E8A-4147-A177-3AD203B41FA5}">
                      <a16:colId xmlns:a16="http://schemas.microsoft.com/office/drawing/2014/main" val="3127282539"/>
                    </a:ext>
                  </a:extLst>
                </a:gridCol>
              </a:tblGrid>
              <a:tr h="1078042">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1311132">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19.</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algn="l"/>
                      <a:endParaRPr lang="en-IN" sz="1100" b="0" i="0" u="none" strike="noStrike" dirty="0">
                        <a:solidFill>
                          <a:srgbClr val="505050"/>
                        </a:solidFill>
                        <a:effectLst/>
                        <a:latin typeface="+mn-lt"/>
                      </a:endParaRPr>
                    </a:p>
                    <a:p>
                      <a:pPr algn="l"/>
                      <a:r>
                        <a:rPr lang="en-IN" sz="1100" b="0" i="0" u="none" strike="noStrike" dirty="0">
                          <a:solidFill>
                            <a:srgbClr val="505050"/>
                          </a:solidFill>
                          <a:effectLst/>
                          <a:latin typeface="+mn-lt"/>
                        </a:rPr>
                        <a:t>Smart farming using Machine Learning and Deep Learning techniques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mn-lt"/>
                        </a:rPr>
                        <a:t>Senthil Kumar Swami </a:t>
                      </a:r>
                      <a:r>
                        <a:rPr lang="en-IN" sz="1100" b="0" i="0" u="none" strike="noStrike" dirty="0" err="1">
                          <a:solidFill>
                            <a:schemeClr val="tx1"/>
                          </a:solidFill>
                          <a:effectLst/>
                          <a:latin typeface="+mn-lt"/>
                        </a:rPr>
                        <a:t>Durai</a:t>
                      </a:r>
                      <a:r>
                        <a:rPr lang="en-IN" sz="1100" b="0" i="0" u="none" strike="noStrike" dirty="0">
                          <a:solidFill>
                            <a:schemeClr val="tx1"/>
                          </a:solidFill>
                          <a:effectLst/>
                          <a:latin typeface="+mn-lt"/>
                        </a:rPr>
                        <a:t>, Mary </a:t>
                      </a:r>
                      <a:r>
                        <a:rPr lang="en-IN" sz="1100" b="0" i="0" u="none" strike="noStrike" dirty="0" err="1">
                          <a:solidFill>
                            <a:schemeClr val="tx1"/>
                          </a:solidFill>
                          <a:effectLst/>
                          <a:latin typeface="+mn-lt"/>
                        </a:rPr>
                        <a:t>Divya</a:t>
                      </a:r>
                      <a:r>
                        <a:rPr lang="en-IN" sz="1100" b="0" i="0" u="none" strike="noStrike" dirty="0">
                          <a:solidFill>
                            <a:schemeClr val="tx1"/>
                          </a:solidFill>
                          <a:effectLst/>
                          <a:latin typeface="+mn-lt"/>
                        </a:rPr>
                        <a:t> </a:t>
                      </a:r>
                      <a:r>
                        <a:rPr lang="en-IN" sz="1100" b="0" i="0" u="none" strike="noStrike" dirty="0" err="1">
                          <a:solidFill>
                            <a:schemeClr val="tx1"/>
                          </a:solidFill>
                          <a:effectLst/>
                          <a:latin typeface="+mn-lt"/>
                        </a:rPr>
                        <a:t>Shamili</a:t>
                      </a:r>
                      <a:r>
                        <a:rPr lang="en-IN" sz="1100" b="0" i="0" u="none" strike="noStrike" dirty="0">
                          <a:solidFill>
                            <a:schemeClr val="tx1"/>
                          </a:solidFill>
                          <a:effectLst/>
                          <a:latin typeface="+mn-lt"/>
                        </a:rPr>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p>
                    <a:p>
                      <a:r>
                        <a:rPr lang="en-US" sz="1100" dirty="0"/>
                        <a:t>Decision Analytics Journal, ISSN: 2772-6622(Elsevier)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The purpose of this paper is to help an individual farm be efficient and thus achieve high yield at a low cost. It also helps to </a:t>
                      </a:r>
                    </a:p>
                    <a:p>
                      <a:pPr algn="just">
                        <a:lnSpc>
                          <a:spcPct val="100000"/>
                        </a:lnSpc>
                      </a:pPr>
                      <a:r>
                        <a:rPr lang="en-US" sz="900" dirty="0"/>
                        <a:t>predict the total costs required for growth. It will help one to plan ahead </a:t>
                      </a:r>
                    </a:p>
                    <a:p>
                      <a:pPr algn="just">
                        <a:lnSpc>
                          <a:spcPct val="100000"/>
                        </a:lnSpc>
                      </a:pPr>
                      <a:r>
                        <a:rPr lang="en-US" sz="900" dirty="0"/>
                        <a:t>Pre-cultivation activities lead to an integrated solution in agriculture.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62969595"/>
                  </a:ext>
                </a:extLst>
              </a:tr>
              <a:tr h="1311132">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20.</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IN" sz="1100" b="0" i="0" u="none" strike="noStrike" dirty="0">
                          <a:solidFill>
                            <a:srgbClr val="505050"/>
                          </a:solidFill>
                          <a:effectLst/>
                          <a:latin typeface="+mn-lt"/>
                        </a:rPr>
                        <a:t>Improving the prediction accuracy of soil nutrient classification by optimizing extreme learning machine parameters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endParaRPr lang="en-IN" sz="1100" b="0" i="0" u="none" strike="noStrike" dirty="0">
                        <a:solidFill>
                          <a:schemeClr val="tx1"/>
                        </a:solidFill>
                        <a:effectLst/>
                        <a:latin typeface="+mn-lt"/>
                      </a:endParaRPr>
                    </a:p>
                    <a:p>
                      <a:pPr algn="l"/>
                      <a:r>
                        <a:rPr lang="en-IN" sz="1100" b="0" i="0" u="none" strike="noStrike" dirty="0">
                          <a:solidFill>
                            <a:schemeClr val="tx1"/>
                          </a:solidFill>
                          <a:effectLst/>
                          <a:latin typeface="+mn-lt"/>
                        </a:rPr>
                        <a:t>M.S. </a:t>
                      </a:r>
                      <a:r>
                        <a:rPr lang="en-IN" sz="1100" b="0" i="0" u="none" strike="noStrike" dirty="0" err="1">
                          <a:solidFill>
                            <a:schemeClr val="tx1"/>
                          </a:solidFill>
                          <a:effectLst/>
                          <a:latin typeface="+mn-lt"/>
                        </a:rPr>
                        <a:t>Suchithra</a:t>
                      </a:r>
                      <a:r>
                        <a:rPr lang="en-IN" sz="1100" b="0" i="0" u="none" strike="noStrike" dirty="0">
                          <a:solidFill>
                            <a:schemeClr val="tx1"/>
                          </a:solidFill>
                          <a:effectLst/>
                          <a:latin typeface="+mn-lt"/>
                        </a:rPr>
                        <a:t>, </a:t>
                      </a:r>
                    </a:p>
                    <a:p>
                      <a:pPr algn="l"/>
                      <a:r>
                        <a:rPr lang="en-IN" sz="1100" b="0" i="0" u="none" strike="noStrike" dirty="0">
                          <a:solidFill>
                            <a:schemeClr val="tx1"/>
                          </a:solidFill>
                          <a:effectLst/>
                          <a:latin typeface="+mn-lt"/>
                        </a:rPr>
                        <a:t>Maya L. Pai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Information Processing in Agriculture, ISSN: 2214-3173 (Elsevier)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paper suggests solutions to the classification problems of soil nutrient </a:t>
                      </a:r>
                    </a:p>
                    <a:p>
                      <a:pPr algn="just">
                        <a:lnSpc>
                          <a:spcPct val="100000"/>
                        </a:lnSpc>
                      </a:pPr>
                      <a:r>
                        <a:rPr lang="en-US" sz="900" dirty="0"/>
                        <a:t>which are solved using the fast learning classification technique known as Extreme Learning Machine (ELM) with different activation functions.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bl>
          </a:graphicData>
        </a:graphic>
      </p:graphicFrame>
    </p:spTree>
    <p:extLst>
      <p:ext uri="{BB962C8B-B14F-4D97-AF65-F5344CB8AC3E}">
        <p14:creationId xmlns:p14="http://schemas.microsoft.com/office/powerpoint/2010/main" val="15241193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Objectives</a:t>
            </a:r>
          </a:p>
        </p:txBody>
      </p:sp>
      <p:sp>
        <p:nvSpPr>
          <p:cNvPr id="25" name="Content Placeholder 17"/>
          <p:cNvSpPr txBox="1">
            <a:spLocks/>
          </p:cNvSpPr>
          <p:nvPr/>
        </p:nvSpPr>
        <p:spPr>
          <a:xfrm>
            <a:off x="541609" y="1455491"/>
            <a:ext cx="5110161" cy="47114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endParaRPr lang="en-US" dirty="0">
              <a:latin typeface="Segoe UI" panose="020B0502040204020203" pitchFamily="34" charset="0"/>
              <a:cs typeface="Segoe UI" panose="020B0502040204020203" pitchFamily="34" charset="0"/>
            </a:endParaRPr>
          </a:p>
        </p:txBody>
      </p:sp>
      <p:grpSp>
        <p:nvGrpSpPr>
          <p:cNvPr id="18" name="Group 17" descr="Small circle with number 1 inside  indicating step 1"/>
          <p:cNvGrpSpPr/>
          <p:nvPr/>
        </p:nvGrpSpPr>
        <p:grpSpPr bwMode="blackWhite">
          <a:xfrm>
            <a:off x="531552" y="2603795"/>
            <a:ext cx="558179" cy="409838"/>
            <a:chOff x="6953426" y="711274"/>
            <a:chExt cx="558179" cy="409838"/>
          </a:xfrm>
        </p:grpSpPr>
        <p:sp>
          <p:nvSpPr>
            <p:cNvPr id="19" name="Oval 18"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descr="Number 1"/>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21" name="Content Placeholder 17"/>
          <p:cNvSpPr txBox="1">
            <a:spLocks/>
          </p:cNvSpPr>
          <p:nvPr/>
        </p:nvSpPr>
        <p:spPr>
          <a:xfrm>
            <a:off x="1039536" y="2564652"/>
            <a:ext cx="4585731" cy="596551"/>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400" dirty="0">
                <a:solidFill>
                  <a:prstClr val="black">
                    <a:lumMod val="75000"/>
                    <a:lumOff val="25000"/>
                  </a:prstClr>
                </a:solidFill>
                <a:latin typeface="Segoe UI" panose="020B0502040204020203" pitchFamily="34" charset="0"/>
                <a:cs typeface="Segoe UI" panose="020B0502040204020203" pitchFamily="34" charset="0"/>
              </a:rPr>
              <a:t>To provide useful information for fertilizer use in terms of nutrients (NPK) by considering weather forecasts. </a:t>
            </a:r>
          </a:p>
          <a:p>
            <a:pPr marL="0" lvl="0" indent="0">
              <a:spcAft>
                <a:spcPts val="600"/>
              </a:spcAft>
              <a:buNone/>
              <a:defRPr/>
            </a:pPr>
            <a:r>
              <a:rPr lang="en-US" sz="1400" dirty="0">
                <a:solidFill>
                  <a:prstClr val="black">
                    <a:lumMod val="75000"/>
                    <a:lumOff val="25000"/>
                  </a:prstClr>
                </a:solidFill>
                <a:latin typeface="Segoe UI" panose="020B0502040204020203" pitchFamily="34" charset="0"/>
                <a:cs typeface="Segoe UI" panose="020B0502040204020203" pitchFamily="34" charset="0"/>
              </a:rPr>
              <a:t> </a:t>
            </a:r>
            <a:endParaRPr lang="en-US" sz="1400" dirty="0">
              <a:solidFill>
                <a:prstClr val="black">
                  <a:lumMod val="75000"/>
                  <a:lumOff val="25000"/>
                </a:prstClr>
              </a:solidFill>
              <a:cs typeface="Segoe UI"/>
            </a:endParaRPr>
          </a:p>
        </p:txBody>
      </p:sp>
      <p:grpSp>
        <p:nvGrpSpPr>
          <p:cNvPr id="33" name="Group 32" descr="Small circle with number 2 inside  indicating step 2"/>
          <p:cNvGrpSpPr/>
          <p:nvPr/>
        </p:nvGrpSpPr>
        <p:grpSpPr bwMode="blackWhite">
          <a:xfrm>
            <a:off x="531552" y="3490055"/>
            <a:ext cx="558179" cy="409838"/>
            <a:chOff x="6953426" y="711274"/>
            <a:chExt cx="558179" cy="409838"/>
          </a:xfrm>
        </p:grpSpPr>
        <p:sp>
          <p:nvSpPr>
            <p:cNvPr id="34" name="Oval 3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descr="Number 2"/>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36" name="Content Placeholder 17"/>
          <p:cNvSpPr txBox="1">
            <a:spLocks/>
          </p:cNvSpPr>
          <p:nvPr/>
        </p:nvSpPr>
        <p:spPr>
          <a:xfrm>
            <a:off x="1067657" y="3491845"/>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2000"/>
              </a:spcAft>
              <a:buNone/>
              <a:defRPr/>
            </a:pPr>
            <a:r>
              <a:rPr lang="en-US" sz="1400" dirty="0">
                <a:solidFill>
                  <a:prstClr val="black">
                    <a:lumMod val="75000"/>
                    <a:lumOff val="25000"/>
                  </a:prstClr>
                </a:solidFill>
                <a:latin typeface="Segoe UI" panose="020B0502040204020203" pitchFamily="34" charset="0"/>
                <a:cs typeface="Segoe UI" panose="020B0502040204020203" pitchFamily="34" charset="0"/>
              </a:rPr>
              <a:t>To reduce water pollution by slowing down the process of leaching.</a:t>
            </a:r>
          </a:p>
        </p:txBody>
      </p:sp>
      <p:pic>
        <p:nvPicPr>
          <p:cNvPr id="23" name="Picture 22"/>
          <p:cNvPicPr>
            <a:picLocks noChangeAspect="1"/>
          </p:cNvPicPr>
          <p:nvPr/>
        </p:nvPicPr>
        <p:blipFill>
          <a:blip r:embed="rId2"/>
          <a:srcRect l="4128" r="4128"/>
          <a:stretch/>
        </p:blipFill>
        <p:spPr>
          <a:xfrm>
            <a:off x="6099997" y="1799043"/>
            <a:ext cx="5052467" cy="367145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Footer Placeholder 5">
            <a:extLst>
              <a:ext uri="{FF2B5EF4-FFF2-40B4-BE49-F238E27FC236}">
                <a16:creationId xmlns:a16="http://schemas.microsoft.com/office/drawing/2014/main" id="{5A89CDBC-6E24-4D41-9DF1-C58ACB0E5A23}"/>
              </a:ext>
            </a:extLst>
          </p:cNvPr>
          <p:cNvSpPr>
            <a:spLocks noGrp="1"/>
          </p:cNvSpPr>
          <p:nvPr>
            <p:ph type="ftr" sz="quarter" idx="3"/>
          </p:nvPr>
        </p:nvSpPr>
        <p:spPr/>
        <p:txBody>
          <a:bodyPr/>
          <a:lstStyle/>
          <a:p>
            <a:r>
              <a:rPr lang="en-US" sz="1000" dirty="0"/>
              <a:t>Eco-Fertilization</a:t>
            </a:r>
          </a:p>
        </p:txBody>
      </p:sp>
      <p:sp>
        <p:nvSpPr>
          <p:cNvPr id="7" name="Slide Number Placeholder 6">
            <a:extLst>
              <a:ext uri="{FF2B5EF4-FFF2-40B4-BE49-F238E27FC236}">
                <a16:creationId xmlns:a16="http://schemas.microsoft.com/office/drawing/2014/main" id="{36FFD78E-450C-5540-9C70-7068863D6D74}"/>
              </a:ext>
            </a:extLst>
          </p:cNvPr>
          <p:cNvSpPr>
            <a:spLocks noGrp="1"/>
          </p:cNvSpPr>
          <p:nvPr>
            <p:ph type="sldNum" sz="quarter" idx="4"/>
          </p:nvPr>
        </p:nvSpPr>
        <p:spPr/>
        <p:txBody>
          <a:bodyPr/>
          <a:lstStyle/>
          <a:p>
            <a:fld id="{9860EDB8-5305-433F-BE41-D7A86D811DB3}" type="slidenum">
              <a:rPr lang="en-US" sz="1000" smtClean="0"/>
              <a:pPr/>
              <a:t>11</a:t>
            </a:fld>
            <a:endParaRPr lang="en-US" sz="1000" dirty="0"/>
          </a:p>
        </p:txBody>
      </p:sp>
      <p:sp>
        <p:nvSpPr>
          <p:cNvPr id="8" name="Date Placeholder 7">
            <a:extLst>
              <a:ext uri="{FF2B5EF4-FFF2-40B4-BE49-F238E27FC236}">
                <a16:creationId xmlns:a16="http://schemas.microsoft.com/office/drawing/2014/main" id="{C59CB76A-3502-6747-BF31-25B3FF49C0E4}"/>
              </a:ext>
            </a:extLst>
          </p:cNvPr>
          <p:cNvSpPr>
            <a:spLocks noGrp="1"/>
          </p:cNvSpPr>
          <p:nvPr>
            <p:ph type="dt" sz="half" idx="2"/>
          </p:nvPr>
        </p:nvSpPr>
        <p:spPr/>
        <p:txBody>
          <a:bodyPr/>
          <a:lstStyle/>
          <a:p>
            <a:fld id="{E525D836-05EC-46D9-B8B2-466ED32A22A3}" type="datetime1">
              <a:rPr lang="en-IN" sz="1000" smtClean="0"/>
              <a:t>27-06-2022</a:t>
            </a:fld>
            <a:endParaRPr lang="en-US" sz="1000" dirty="0"/>
          </a:p>
        </p:txBody>
      </p:sp>
      <p:sp>
        <p:nvSpPr>
          <p:cNvPr id="9" name="TextBox 8">
            <a:extLst>
              <a:ext uri="{FF2B5EF4-FFF2-40B4-BE49-F238E27FC236}">
                <a16:creationId xmlns:a16="http://schemas.microsoft.com/office/drawing/2014/main" id="{2B2DFEAD-2706-9F45-9AD3-9F2E4AF1BBD5}"/>
              </a:ext>
            </a:extLst>
          </p:cNvPr>
          <p:cNvSpPr txBox="1"/>
          <p:nvPr/>
        </p:nvSpPr>
        <p:spPr>
          <a:xfrm>
            <a:off x="10010226" y="5470502"/>
            <a:ext cx="1107996" cy="215444"/>
          </a:xfrm>
          <a:prstGeom prst="rect">
            <a:avLst/>
          </a:prstGeom>
          <a:noFill/>
        </p:spPr>
        <p:txBody>
          <a:bodyPr wrap="none" rtlCol="0">
            <a:spAutoFit/>
          </a:bodyPr>
          <a:lstStyle/>
          <a:p>
            <a:r>
              <a:rPr lang="en-US" sz="800" dirty="0"/>
              <a:t>Source : </a:t>
            </a:r>
            <a:r>
              <a:rPr lang="en-US" sz="800" dirty="0">
                <a:hlinkClick r:id="rId3"/>
              </a:rPr>
              <a:t>Google</a:t>
            </a:r>
            <a:r>
              <a:rPr lang="en-US" sz="800" dirty="0"/>
              <a:t> [21]</a:t>
            </a:r>
          </a:p>
        </p:txBody>
      </p:sp>
      <p:sp>
        <p:nvSpPr>
          <p:cNvPr id="2" name="Rectangle 1"/>
          <p:cNvSpPr>
            <a:spLocks noChangeArrowheads="1"/>
          </p:cNvSpPr>
          <p:nvPr/>
        </p:nvSpPr>
        <p:spPr bwMode="auto">
          <a:xfrm>
            <a:off x="0" y="107728"/>
            <a:ext cx="65" cy="241744"/>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7457" rIns="0" bIns="-17457"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693985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State-of-Art</a:t>
            </a:r>
          </a:p>
        </p:txBody>
      </p:sp>
      <p:sp>
        <p:nvSpPr>
          <p:cNvPr id="8" name="Footer Placeholder 7">
            <a:extLst>
              <a:ext uri="{FF2B5EF4-FFF2-40B4-BE49-F238E27FC236}">
                <a16:creationId xmlns:a16="http://schemas.microsoft.com/office/drawing/2014/main" id="{F924504A-9658-0F42-840E-9DF667C41E9E}"/>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0336F26D-10E6-E544-8379-59E26DD7BE70}"/>
              </a:ext>
            </a:extLst>
          </p:cNvPr>
          <p:cNvSpPr>
            <a:spLocks noGrp="1"/>
          </p:cNvSpPr>
          <p:nvPr>
            <p:ph type="sldNum" sz="quarter" idx="4"/>
          </p:nvPr>
        </p:nvSpPr>
        <p:spPr/>
        <p:txBody>
          <a:bodyPr/>
          <a:lstStyle/>
          <a:p>
            <a:fld id="{9860EDB8-5305-433F-BE41-D7A86D811DB3}" type="slidenum">
              <a:rPr lang="en-US" sz="1000" smtClean="0"/>
              <a:pPr/>
              <a:t>12</a:t>
            </a:fld>
            <a:endParaRPr lang="en-US" sz="1000" dirty="0"/>
          </a:p>
        </p:txBody>
      </p:sp>
      <p:sp>
        <p:nvSpPr>
          <p:cNvPr id="10" name="Date Placeholder 9">
            <a:extLst>
              <a:ext uri="{FF2B5EF4-FFF2-40B4-BE49-F238E27FC236}">
                <a16:creationId xmlns:a16="http://schemas.microsoft.com/office/drawing/2014/main" id="{B27DAA8D-AB65-0747-A603-E958506D850D}"/>
              </a:ext>
            </a:extLst>
          </p:cNvPr>
          <p:cNvSpPr>
            <a:spLocks noGrp="1"/>
          </p:cNvSpPr>
          <p:nvPr>
            <p:ph type="dt" sz="half" idx="2"/>
          </p:nvPr>
        </p:nvSpPr>
        <p:spPr/>
        <p:txBody>
          <a:bodyPr/>
          <a:lstStyle/>
          <a:p>
            <a:fld id="{5AB88423-7226-4779-A374-DA5E6D624AD9}" type="datetime1">
              <a:rPr lang="en-IN" sz="1000" smtClean="0"/>
              <a:t>27-06-2022</a:t>
            </a:fld>
            <a:endParaRPr lang="en-US" sz="1000" dirty="0"/>
          </a:p>
        </p:txBody>
      </p:sp>
      <p:sp>
        <p:nvSpPr>
          <p:cNvPr id="15" name="Content Placeholder 17">
            <a:extLst>
              <a:ext uri="{FF2B5EF4-FFF2-40B4-BE49-F238E27FC236}">
                <a16:creationId xmlns:a16="http://schemas.microsoft.com/office/drawing/2014/main" id="{4803CB66-D772-B245-8217-B6A7D2EA4C7E}"/>
              </a:ext>
            </a:extLst>
          </p:cNvPr>
          <p:cNvSpPr txBox="1">
            <a:spLocks/>
          </p:cNvSpPr>
          <p:nvPr/>
        </p:nvSpPr>
        <p:spPr>
          <a:xfrm>
            <a:off x="541610" y="4398961"/>
            <a:ext cx="4585731" cy="955840"/>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600"/>
              </a:spcAft>
              <a:buNone/>
            </a:pPr>
            <a:endParaRPr lang="en-US" sz="1400" dirty="0">
              <a:solidFill>
                <a:prstClr val="black">
                  <a:lumMod val="75000"/>
                  <a:lumOff val="25000"/>
                </a:prstClr>
              </a:solidFill>
              <a:latin typeface="Segoe UI" panose="020B0502040204020203" pitchFamily="34" charset="0"/>
              <a:cs typeface="Segoe UI" panose="020B0502040204020203" pitchFamily="34" charset="0"/>
            </a:endParaRPr>
          </a:p>
          <a:p>
            <a:pPr>
              <a:spcAft>
                <a:spcPts val="600"/>
              </a:spcAft>
              <a:buFont typeface="Wingdings" panose="05000000000000000000" pitchFamily="2" charset="2"/>
              <a:buChar char="v"/>
            </a:pPr>
            <a:endParaRPr lang="en-US" sz="1400" dirty="0">
              <a:solidFill>
                <a:prstClr val="black">
                  <a:lumMod val="75000"/>
                  <a:lumOff val="25000"/>
                </a:prstClr>
              </a:solidFill>
              <a:latin typeface="Segoe UI" panose="020B0502040204020203" pitchFamily="34" charset="0"/>
              <a:cs typeface="Segoe UI" panose="020B0502040204020203" pitchFamily="34" charset="0"/>
            </a:endParaRPr>
          </a:p>
        </p:txBody>
      </p:sp>
      <p:pic>
        <p:nvPicPr>
          <p:cNvPr id="4" name="Picture 3">
            <a:extLst>
              <a:ext uri="{FF2B5EF4-FFF2-40B4-BE49-F238E27FC236}">
                <a16:creationId xmlns:a16="http://schemas.microsoft.com/office/drawing/2014/main" id="{DAAABCA2-4F5D-8C4C-817E-9279B02353B4}"/>
              </a:ext>
            </a:extLst>
          </p:cNvPr>
          <p:cNvPicPr>
            <a:picLocks noChangeAspect="1"/>
          </p:cNvPicPr>
          <p:nvPr/>
        </p:nvPicPr>
        <p:blipFill>
          <a:blip r:embed="rId2"/>
          <a:stretch>
            <a:fillRect/>
          </a:stretch>
        </p:blipFill>
        <p:spPr>
          <a:xfrm>
            <a:off x="4064000" y="1207377"/>
            <a:ext cx="8128000" cy="4572000"/>
          </a:xfrm>
          <a:prstGeom prst="rect">
            <a:avLst/>
          </a:prstGeom>
        </p:spPr>
      </p:pic>
      <p:sp>
        <p:nvSpPr>
          <p:cNvPr id="6" name="TextBox 5">
            <a:extLst>
              <a:ext uri="{FF2B5EF4-FFF2-40B4-BE49-F238E27FC236}">
                <a16:creationId xmlns:a16="http://schemas.microsoft.com/office/drawing/2014/main" id="{DDEA06DF-98CA-5342-B946-D8E46FE3AA73}"/>
              </a:ext>
            </a:extLst>
          </p:cNvPr>
          <p:cNvSpPr txBox="1"/>
          <p:nvPr/>
        </p:nvSpPr>
        <p:spPr>
          <a:xfrm>
            <a:off x="9607479" y="5988508"/>
            <a:ext cx="1418978" cy="215444"/>
          </a:xfrm>
          <a:prstGeom prst="rect">
            <a:avLst/>
          </a:prstGeom>
          <a:noFill/>
        </p:spPr>
        <p:txBody>
          <a:bodyPr wrap="none" rtlCol="0">
            <a:spAutoFit/>
          </a:bodyPr>
          <a:lstStyle/>
          <a:p>
            <a:pPr lvl="0"/>
            <a:r>
              <a:rPr lang="en-US" sz="800" dirty="0">
                <a:solidFill>
                  <a:prstClr val="black"/>
                </a:solidFill>
              </a:rPr>
              <a:t>Image Source : </a:t>
            </a:r>
            <a:r>
              <a:rPr lang="en-US" sz="800" dirty="0">
                <a:solidFill>
                  <a:prstClr val="black"/>
                </a:solidFill>
                <a:hlinkClick r:id="rId3">
                  <a:extLst>
                    <a:ext uri="{A12FA001-AC4F-418D-AE19-62706E023703}">
                      <ahyp:hlinkClr xmlns:ahyp="http://schemas.microsoft.com/office/drawing/2018/hyperlinkcolor" val="tx"/>
                    </a:ext>
                  </a:extLst>
                </a:hlinkClick>
              </a:rPr>
              <a:t>Google</a:t>
            </a:r>
            <a:r>
              <a:rPr lang="en-US" sz="800" dirty="0">
                <a:solidFill>
                  <a:prstClr val="black"/>
                </a:solidFill>
              </a:rPr>
              <a:t> [22]</a:t>
            </a:r>
          </a:p>
        </p:txBody>
      </p:sp>
      <p:sp>
        <p:nvSpPr>
          <p:cNvPr id="11" name="Content Placeholder 4">
            <a:extLst>
              <a:ext uri="{FF2B5EF4-FFF2-40B4-BE49-F238E27FC236}">
                <a16:creationId xmlns:a16="http://schemas.microsoft.com/office/drawing/2014/main" id="{F84C9E99-8AC4-FBAA-E27E-F511B6DFE284}"/>
              </a:ext>
            </a:extLst>
          </p:cNvPr>
          <p:cNvSpPr txBox="1">
            <a:spLocks/>
          </p:cNvSpPr>
          <p:nvPr/>
        </p:nvSpPr>
        <p:spPr>
          <a:xfrm>
            <a:off x="635214" y="1485255"/>
            <a:ext cx="4521457" cy="4790886"/>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gn="just">
              <a:lnSpc>
                <a:spcPts val="1800"/>
              </a:lnSpc>
              <a:spcAft>
                <a:spcPts val="600"/>
              </a:spcAft>
            </a:pPr>
            <a:r>
              <a:rPr lang="en-IN" sz="1400" b="1" dirty="0">
                <a:solidFill>
                  <a:srgbClr val="202124"/>
                </a:solidFill>
                <a:cs typeface="Segoe UI" panose="020B0502040204020203" pitchFamily="34" charset="0"/>
              </a:rPr>
              <a:t>Tools &amp; Technologies :</a:t>
            </a:r>
          </a:p>
          <a:p>
            <a:pPr algn="just">
              <a:lnSpc>
                <a:spcPts val="1800"/>
              </a:lnSpc>
              <a:spcAft>
                <a:spcPts val="600"/>
              </a:spcAft>
            </a:pPr>
            <a:endParaRPr lang="en-IN" sz="1400" b="1" dirty="0">
              <a:solidFill>
                <a:srgbClr val="202124"/>
              </a:solidFill>
              <a:cs typeface="Segoe UI" panose="020B0502040204020203" pitchFamily="34" charset="0"/>
            </a:endParaRPr>
          </a:p>
          <a:p>
            <a:pPr algn="just">
              <a:lnSpc>
                <a:spcPts val="1800"/>
              </a:lnSpc>
              <a:spcAft>
                <a:spcPts val="600"/>
              </a:spcAft>
            </a:pPr>
            <a:endParaRPr lang="en-IN" sz="1400" b="1" dirty="0">
              <a:solidFill>
                <a:srgbClr val="202124"/>
              </a:solidFill>
              <a:cs typeface="Segoe UI" panose="020B0502040204020203" pitchFamily="34" charset="0"/>
            </a:endParaRPr>
          </a:p>
        </p:txBody>
      </p:sp>
      <p:sp>
        <p:nvSpPr>
          <p:cNvPr id="12" name="Content Placeholder 17">
            <a:extLst>
              <a:ext uri="{FF2B5EF4-FFF2-40B4-BE49-F238E27FC236}">
                <a16:creationId xmlns:a16="http://schemas.microsoft.com/office/drawing/2014/main" id="{30C817BF-A3E8-3B16-1398-4DBD678FB0BE}"/>
              </a:ext>
            </a:extLst>
          </p:cNvPr>
          <p:cNvSpPr txBox="1">
            <a:spLocks/>
          </p:cNvSpPr>
          <p:nvPr/>
        </p:nvSpPr>
        <p:spPr>
          <a:xfrm>
            <a:off x="635214" y="2003518"/>
            <a:ext cx="4585731" cy="596551"/>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Jupyter Notebook</a:t>
            </a:r>
          </a:p>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Python</a:t>
            </a:r>
          </a:p>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Matplotlib</a:t>
            </a:r>
          </a:p>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HTML / CSS</a:t>
            </a:r>
          </a:p>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Flask</a:t>
            </a:r>
          </a:p>
          <a:p>
            <a:pPr>
              <a:spcAft>
                <a:spcPts val="600"/>
              </a:spcAft>
              <a:buFont typeface="Wingdings" panose="05000000000000000000" pitchFamily="2" charset="2"/>
              <a:buChar char="v"/>
            </a:pPr>
            <a:r>
              <a:rPr lang="en-US" sz="1400" dirty="0">
                <a:solidFill>
                  <a:prstClr val="black">
                    <a:lumMod val="75000"/>
                    <a:lumOff val="25000"/>
                  </a:prstClr>
                </a:solidFill>
                <a:latin typeface="Segoe UI" panose="020B0502040204020203" pitchFamily="34" charset="0"/>
                <a:cs typeface="Segoe UI" panose="020B0502040204020203" pitchFamily="34" charset="0"/>
              </a:rPr>
              <a:t>VS Code</a:t>
            </a:r>
          </a:p>
        </p:txBody>
      </p:sp>
    </p:spTree>
    <p:extLst>
      <p:ext uri="{BB962C8B-B14F-4D97-AF65-F5344CB8AC3E}">
        <p14:creationId xmlns:p14="http://schemas.microsoft.com/office/powerpoint/2010/main" val="13708096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Methodology</a:t>
            </a:r>
          </a:p>
        </p:txBody>
      </p:sp>
      <p:sp>
        <p:nvSpPr>
          <p:cNvPr id="8" name="Footer Placeholder 7">
            <a:extLst>
              <a:ext uri="{FF2B5EF4-FFF2-40B4-BE49-F238E27FC236}">
                <a16:creationId xmlns:a16="http://schemas.microsoft.com/office/drawing/2014/main" id="{F924504A-9658-0F42-840E-9DF667C41E9E}"/>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0336F26D-10E6-E544-8379-59E26DD7BE70}"/>
              </a:ext>
            </a:extLst>
          </p:cNvPr>
          <p:cNvSpPr>
            <a:spLocks noGrp="1"/>
          </p:cNvSpPr>
          <p:nvPr>
            <p:ph type="sldNum" sz="quarter" idx="4"/>
          </p:nvPr>
        </p:nvSpPr>
        <p:spPr/>
        <p:txBody>
          <a:bodyPr/>
          <a:lstStyle/>
          <a:p>
            <a:fld id="{9860EDB8-5305-433F-BE41-D7A86D811DB3}" type="slidenum">
              <a:rPr lang="en-US" sz="1000" smtClean="0"/>
              <a:pPr/>
              <a:t>13</a:t>
            </a:fld>
            <a:endParaRPr lang="en-US" sz="1000" dirty="0"/>
          </a:p>
        </p:txBody>
      </p:sp>
      <p:sp>
        <p:nvSpPr>
          <p:cNvPr id="10" name="Date Placeholder 9">
            <a:extLst>
              <a:ext uri="{FF2B5EF4-FFF2-40B4-BE49-F238E27FC236}">
                <a16:creationId xmlns:a16="http://schemas.microsoft.com/office/drawing/2014/main" id="{B27DAA8D-AB65-0747-A603-E958506D850D}"/>
              </a:ext>
            </a:extLst>
          </p:cNvPr>
          <p:cNvSpPr>
            <a:spLocks noGrp="1"/>
          </p:cNvSpPr>
          <p:nvPr>
            <p:ph type="dt" sz="half" idx="2"/>
          </p:nvPr>
        </p:nvSpPr>
        <p:spPr/>
        <p:txBody>
          <a:bodyPr/>
          <a:lstStyle/>
          <a:p>
            <a:fld id="{5AB88423-7226-4779-A374-DA5E6D624AD9}" type="datetime1">
              <a:rPr lang="en-IN" sz="1000" smtClean="0"/>
              <a:t>27-06-2022</a:t>
            </a:fld>
            <a:endParaRPr lang="en-US" sz="1000" dirty="0"/>
          </a:p>
        </p:txBody>
      </p:sp>
      <p:sp>
        <p:nvSpPr>
          <p:cNvPr id="2" name="Rectangle 1">
            <a:extLst>
              <a:ext uri="{FF2B5EF4-FFF2-40B4-BE49-F238E27FC236}">
                <a16:creationId xmlns:a16="http://schemas.microsoft.com/office/drawing/2014/main" id="{E88DC89F-1D5C-E950-95F4-11C69C5CF597}"/>
              </a:ext>
            </a:extLst>
          </p:cNvPr>
          <p:cNvSpPr/>
          <p:nvPr/>
        </p:nvSpPr>
        <p:spPr>
          <a:xfrm>
            <a:off x="521206" y="1145414"/>
            <a:ext cx="10561953" cy="1862048"/>
          </a:xfrm>
          <a:prstGeom prst="rect">
            <a:avLst/>
          </a:prstGeom>
        </p:spPr>
        <p:txBody>
          <a:bodyPr wrap="square">
            <a:spAutoFit/>
          </a:bodyPr>
          <a:lstStyle/>
          <a:p>
            <a:pPr algn="just">
              <a:lnSpc>
                <a:spcPts val="1800"/>
              </a:lnSpc>
              <a:spcAft>
                <a:spcPts val="600"/>
              </a:spcAft>
            </a:pPr>
            <a:endParaRPr lang="en-IN" sz="1400" b="1" dirty="0">
              <a:solidFill>
                <a:srgbClr val="202124"/>
              </a:solidFill>
              <a:cs typeface="Segoe UI" panose="020B0502040204020203" pitchFamily="34" charset="0"/>
            </a:endParaRPr>
          </a:p>
          <a:p>
            <a:pPr algn="just">
              <a:lnSpc>
                <a:spcPts val="1800"/>
              </a:lnSpc>
              <a:spcAft>
                <a:spcPts val="600"/>
              </a:spcAft>
            </a:pPr>
            <a:r>
              <a:rPr lang="en-IN" sz="1200" dirty="0">
                <a:solidFill>
                  <a:srgbClr val="202124"/>
                </a:solidFill>
                <a:cs typeface="Segoe UI" panose="020B0502040204020203" pitchFamily="34" charset="0"/>
              </a:rPr>
              <a:t>In this study, a predictive model for the nutrients required for crops was obtained using random forest. Random Forest Regression represents the model with K-Fold Cross Validation technique and the model with acceptable accuracy for the prediction is then obtained. A total of 7 features have been used to evaluate the algorithm.</a:t>
            </a:r>
          </a:p>
          <a:p>
            <a:pPr algn="just">
              <a:lnSpc>
                <a:spcPts val="1800"/>
              </a:lnSpc>
              <a:spcAft>
                <a:spcPts val="600"/>
              </a:spcAft>
            </a:pPr>
            <a:r>
              <a:rPr lang="en-IN" sz="1200" dirty="0">
                <a:solidFill>
                  <a:srgbClr val="202124"/>
                </a:solidFill>
                <a:cs typeface="Segoe UI" panose="020B0502040204020203" pitchFamily="34" charset="0"/>
              </a:rPr>
              <a:t>The algorithm requires input from the user (such as location and cropping). The location is fed to the Weather API which will return certain characteristics (e.g. temperature, humidity, rainfall) and if there is a possibility of heavy rainfall, a precautionary message is displayed to the user, otherwise the proposed algorithm is followed.</a:t>
            </a:r>
          </a:p>
        </p:txBody>
      </p:sp>
    </p:spTree>
    <p:extLst>
      <p:ext uri="{BB962C8B-B14F-4D97-AF65-F5344CB8AC3E}">
        <p14:creationId xmlns:p14="http://schemas.microsoft.com/office/powerpoint/2010/main" val="23377420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F1188-D0D0-4417-B665-B17815AE5A1A}"/>
              </a:ext>
            </a:extLst>
          </p:cNvPr>
          <p:cNvSpPr>
            <a:spLocks noGrp="1"/>
          </p:cNvSpPr>
          <p:nvPr>
            <p:ph type="title"/>
          </p:nvPr>
        </p:nvSpPr>
        <p:spPr/>
        <p:txBody>
          <a:bodyPr/>
          <a:lstStyle/>
          <a:p>
            <a:r>
              <a:rPr lang="en-US" dirty="0"/>
              <a:t>Implementation Model</a:t>
            </a:r>
            <a:endParaRPr lang="en-IN" dirty="0"/>
          </a:p>
        </p:txBody>
      </p:sp>
      <p:sp>
        <p:nvSpPr>
          <p:cNvPr id="4" name="Date Placeholder 3">
            <a:extLst>
              <a:ext uri="{FF2B5EF4-FFF2-40B4-BE49-F238E27FC236}">
                <a16:creationId xmlns:a16="http://schemas.microsoft.com/office/drawing/2014/main" id="{144FF2EA-E217-22B4-7E4A-8A4B54244C7D}"/>
              </a:ext>
            </a:extLst>
          </p:cNvPr>
          <p:cNvSpPr>
            <a:spLocks noGrp="1"/>
          </p:cNvSpPr>
          <p:nvPr>
            <p:ph type="dt" sz="half" idx="2"/>
          </p:nvPr>
        </p:nvSpPr>
        <p:spPr/>
        <p:txBody>
          <a:bodyPr/>
          <a:lstStyle/>
          <a:p>
            <a:fld id="{4880D018-FA17-47B7-94A1-32CD38160D48}" type="datetime1">
              <a:rPr lang="en-IN" sz="1000" smtClean="0"/>
              <a:t>27-06-2022</a:t>
            </a:fld>
            <a:endParaRPr lang="en-US" sz="1000" dirty="0"/>
          </a:p>
        </p:txBody>
      </p:sp>
      <p:sp>
        <p:nvSpPr>
          <p:cNvPr id="5" name="Footer Placeholder 4">
            <a:extLst>
              <a:ext uri="{FF2B5EF4-FFF2-40B4-BE49-F238E27FC236}">
                <a16:creationId xmlns:a16="http://schemas.microsoft.com/office/drawing/2014/main" id="{7B40477F-B0B4-FD5B-9153-C84181B62086}"/>
              </a:ext>
            </a:extLst>
          </p:cNvPr>
          <p:cNvSpPr>
            <a:spLocks noGrp="1"/>
          </p:cNvSpPr>
          <p:nvPr>
            <p:ph type="ftr" sz="quarter" idx="3"/>
          </p:nvPr>
        </p:nvSpPr>
        <p:spPr/>
        <p:txBody>
          <a:bodyPr/>
          <a:lstStyle/>
          <a:p>
            <a:r>
              <a:rPr lang="en-US" sz="1000" dirty="0"/>
              <a:t>Eco-Fertilization</a:t>
            </a:r>
          </a:p>
        </p:txBody>
      </p:sp>
      <p:sp>
        <p:nvSpPr>
          <p:cNvPr id="6" name="Slide Number Placeholder 5">
            <a:extLst>
              <a:ext uri="{FF2B5EF4-FFF2-40B4-BE49-F238E27FC236}">
                <a16:creationId xmlns:a16="http://schemas.microsoft.com/office/drawing/2014/main" id="{E6B83847-A48D-2E77-96AB-98A1F5AA8AF4}"/>
              </a:ext>
            </a:extLst>
          </p:cNvPr>
          <p:cNvSpPr>
            <a:spLocks noGrp="1"/>
          </p:cNvSpPr>
          <p:nvPr>
            <p:ph type="sldNum" sz="quarter" idx="4"/>
          </p:nvPr>
        </p:nvSpPr>
        <p:spPr/>
        <p:txBody>
          <a:bodyPr/>
          <a:lstStyle/>
          <a:p>
            <a:fld id="{9860EDB8-5305-433F-BE41-D7A86D811DB3}" type="slidenum">
              <a:rPr lang="en-US" sz="1000" smtClean="0"/>
              <a:pPr/>
              <a:t>14</a:t>
            </a:fld>
            <a:endParaRPr lang="en-US" sz="1000" dirty="0"/>
          </a:p>
        </p:txBody>
      </p:sp>
      <p:pic>
        <p:nvPicPr>
          <p:cNvPr id="11" name="Content Placeholder 10">
            <a:extLst>
              <a:ext uri="{FF2B5EF4-FFF2-40B4-BE49-F238E27FC236}">
                <a16:creationId xmlns:a16="http://schemas.microsoft.com/office/drawing/2014/main" id="{722A70BD-F71D-643A-6B68-8E74E6490273}"/>
              </a:ext>
            </a:extLst>
          </p:cNvPr>
          <p:cNvPicPr>
            <a:picLocks noGrp="1" noChangeAspect="1"/>
          </p:cNvPicPr>
          <p:nvPr>
            <p:ph sz="quarter" idx="10"/>
          </p:nvPr>
        </p:nvPicPr>
        <p:blipFill>
          <a:blip r:embed="rId2"/>
          <a:srcRect/>
          <a:stretch/>
        </p:blipFill>
        <p:spPr>
          <a:xfrm>
            <a:off x="2406694" y="1340068"/>
            <a:ext cx="6852925" cy="4840234"/>
          </a:xfrm>
        </p:spPr>
      </p:pic>
      <p:sp>
        <p:nvSpPr>
          <p:cNvPr id="13" name="Rectangle 12">
            <a:extLst>
              <a:ext uri="{FF2B5EF4-FFF2-40B4-BE49-F238E27FC236}">
                <a16:creationId xmlns:a16="http://schemas.microsoft.com/office/drawing/2014/main" id="{E52B1A5D-B189-78FB-946F-556DC3C74C2D}"/>
              </a:ext>
            </a:extLst>
          </p:cNvPr>
          <p:cNvSpPr/>
          <p:nvPr/>
        </p:nvSpPr>
        <p:spPr>
          <a:xfrm>
            <a:off x="539496" y="1340068"/>
            <a:ext cx="1115498" cy="307777"/>
          </a:xfrm>
          <a:prstGeom prst="rect">
            <a:avLst/>
          </a:prstGeom>
        </p:spPr>
        <p:txBody>
          <a:bodyPr wrap="none">
            <a:spAutoFit/>
          </a:bodyPr>
          <a:lstStyle/>
          <a:p>
            <a:r>
              <a:rPr lang="en-US" sz="1400" b="1" dirty="0">
                <a:cs typeface="Segoe UI Light" panose="020B0502040204020203" pitchFamily="34" charset="0"/>
              </a:rPr>
              <a:t>Flowchart :</a:t>
            </a:r>
            <a:endParaRPr lang="en-US" sz="1400" dirty="0"/>
          </a:p>
        </p:txBody>
      </p:sp>
    </p:spTree>
    <p:extLst>
      <p:ext uri="{BB962C8B-B14F-4D97-AF65-F5344CB8AC3E}">
        <p14:creationId xmlns:p14="http://schemas.microsoft.com/office/powerpoint/2010/main" val="2645114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F1188-D0D0-4417-B665-B17815AE5A1A}"/>
              </a:ext>
            </a:extLst>
          </p:cNvPr>
          <p:cNvSpPr>
            <a:spLocks noGrp="1"/>
          </p:cNvSpPr>
          <p:nvPr>
            <p:ph type="title"/>
          </p:nvPr>
        </p:nvSpPr>
        <p:spPr/>
        <p:txBody>
          <a:bodyPr/>
          <a:lstStyle/>
          <a:p>
            <a:r>
              <a:rPr lang="en-US" dirty="0"/>
              <a:t>Implementation Model</a:t>
            </a:r>
            <a:endParaRPr lang="en-IN" dirty="0"/>
          </a:p>
        </p:txBody>
      </p:sp>
      <p:sp>
        <p:nvSpPr>
          <p:cNvPr id="4" name="Date Placeholder 3">
            <a:extLst>
              <a:ext uri="{FF2B5EF4-FFF2-40B4-BE49-F238E27FC236}">
                <a16:creationId xmlns:a16="http://schemas.microsoft.com/office/drawing/2014/main" id="{144FF2EA-E217-22B4-7E4A-8A4B54244C7D}"/>
              </a:ext>
            </a:extLst>
          </p:cNvPr>
          <p:cNvSpPr>
            <a:spLocks noGrp="1"/>
          </p:cNvSpPr>
          <p:nvPr>
            <p:ph type="dt" sz="half" idx="2"/>
          </p:nvPr>
        </p:nvSpPr>
        <p:spPr/>
        <p:txBody>
          <a:bodyPr/>
          <a:lstStyle/>
          <a:p>
            <a:fld id="{4880D018-FA17-47B7-94A1-32CD38160D48}" type="datetime1">
              <a:rPr lang="en-IN" sz="1000" smtClean="0"/>
              <a:t>27-06-2022</a:t>
            </a:fld>
            <a:endParaRPr lang="en-US" sz="1000" dirty="0"/>
          </a:p>
        </p:txBody>
      </p:sp>
      <p:sp>
        <p:nvSpPr>
          <p:cNvPr id="5" name="Footer Placeholder 4">
            <a:extLst>
              <a:ext uri="{FF2B5EF4-FFF2-40B4-BE49-F238E27FC236}">
                <a16:creationId xmlns:a16="http://schemas.microsoft.com/office/drawing/2014/main" id="{7B40477F-B0B4-FD5B-9153-C84181B62086}"/>
              </a:ext>
            </a:extLst>
          </p:cNvPr>
          <p:cNvSpPr>
            <a:spLocks noGrp="1"/>
          </p:cNvSpPr>
          <p:nvPr>
            <p:ph type="ftr" sz="quarter" idx="3"/>
          </p:nvPr>
        </p:nvSpPr>
        <p:spPr/>
        <p:txBody>
          <a:bodyPr/>
          <a:lstStyle/>
          <a:p>
            <a:r>
              <a:rPr lang="en-US" sz="1000" dirty="0"/>
              <a:t>Eco-Fertilization</a:t>
            </a:r>
          </a:p>
        </p:txBody>
      </p:sp>
      <p:sp>
        <p:nvSpPr>
          <p:cNvPr id="6" name="Slide Number Placeholder 5">
            <a:extLst>
              <a:ext uri="{FF2B5EF4-FFF2-40B4-BE49-F238E27FC236}">
                <a16:creationId xmlns:a16="http://schemas.microsoft.com/office/drawing/2014/main" id="{E6B83847-A48D-2E77-96AB-98A1F5AA8AF4}"/>
              </a:ext>
            </a:extLst>
          </p:cNvPr>
          <p:cNvSpPr>
            <a:spLocks noGrp="1"/>
          </p:cNvSpPr>
          <p:nvPr>
            <p:ph type="sldNum" sz="quarter" idx="4"/>
          </p:nvPr>
        </p:nvSpPr>
        <p:spPr/>
        <p:txBody>
          <a:bodyPr/>
          <a:lstStyle/>
          <a:p>
            <a:fld id="{9860EDB8-5305-433F-BE41-D7A86D811DB3}" type="slidenum">
              <a:rPr lang="en-US" sz="1000" smtClean="0"/>
              <a:pPr/>
              <a:t>15</a:t>
            </a:fld>
            <a:endParaRPr lang="en-US" sz="1000" dirty="0"/>
          </a:p>
        </p:txBody>
      </p:sp>
      <p:pic>
        <p:nvPicPr>
          <p:cNvPr id="11" name="Content Placeholder 10">
            <a:extLst>
              <a:ext uri="{FF2B5EF4-FFF2-40B4-BE49-F238E27FC236}">
                <a16:creationId xmlns:a16="http://schemas.microsoft.com/office/drawing/2014/main" id="{722A70BD-F71D-643A-6B68-8E74E6490273}"/>
              </a:ext>
            </a:extLst>
          </p:cNvPr>
          <p:cNvPicPr>
            <a:picLocks noGrp="1" noChangeAspect="1"/>
          </p:cNvPicPr>
          <p:nvPr>
            <p:ph sz="quarter" idx="10"/>
          </p:nvPr>
        </p:nvPicPr>
        <p:blipFill>
          <a:blip r:embed="rId2"/>
          <a:srcRect/>
          <a:stretch/>
        </p:blipFill>
        <p:spPr>
          <a:xfrm>
            <a:off x="180740" y="1578196"/>
            <a:ext cx="5198657" cy="3701608"/>
          </a:xfrm>
        </p:spPr>
      </p:pic>
      <p:sp>
        <p:nvSpPr>
          <p:cNvPr id="13" name="Rectangle 12">
            <a:extLst>
              <a:ext uri="{FF2B5EF4-FFF2-40B4-BE49-F238E27FC236}">
                <a16:creationId xmlns:a16="http://schemas.microsoft.com/office/drawing/2014/main" id="{E52B1A5D-B189-78FB-946F-556DC3C74C2D}"/>
              </a:ext>
            </a:extLst>
          </p:cNvPr>
          <p:cNvSpPr/>
          <p:nvPr/>
        </p:nvSpPr>
        <p:spPr>
          <a:xfrm>
            <a:off x="539496" y="1340068"/>
            <a:ext cx="1519968" cy="307777"/>
          </a:xfrm>
          <a:prstGeom prst="rect">
            <a:avLst/>
          </a:prstGeom>
        </p:spPr>
        <p:txBody>
          <a:bodyPr wrap="none">
            <a:spAutoFit/>
          </a:bodyPr>
          <a:lstStyle/>
          <a:p>
            <a:r>
              <a:rPr lang="en-US" sz="1400" b="1" dirty="0">
                <a:cs typeface="Segoe UI Light" panose="020B0502040204020203" pitchFamily="34" charset="0"/>
              </a:rPr>
              <a:t>Block Diagram :</a:t>
            </a:r>
            <a:endParaRPr lang="en-US" sz="1400" dirty="0"/>
          </a:p>
        </p:txBody>
      </p:sp>
      <p:sp>
        <p:nvSpPr>
          <p:cNvPr id="3" name="TextBox 2">
            <a:extLst>
              <a:ext uri="{FF2B5EF4-FFF2-40B4-BE49-F238E27FC236}">
                <a16:creationId xmlns:a16="http://schemas.microsoft.com/office/drawing/2014/main" id="{C671CB97-DC2F-3944-A6CA-CC89B2B0D95C}"/>
              </a:ext>
            </a:extLst>
          </p:cNvPr>
          <p:cNvSpPr txBox="1"/>
          <p:nvPr/>
        </p:nvSpPr>
        <p:spPr>
          <a:xfrm>
            <a:off x="5451101" y="2652093"/>
            <a:ext cx="6030746" cy="646331"/>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The description of each component from the block diagram and their major functionalities with respect to the Eco-Fertilization as a complete unit is described in the table below.</a:t>
            </a:r>
            <a:endParaRPr lang="en-IN" sz="1200" dirty="0"/>
          </a:p>
        </p:txBody>
      </p:sp>
      <p:graphicFrame>
        <p:nvGraphicFramePr>
          <p:cNvPr id="7" name="Table 7">
            <a:extLst>
              <a:ext uri="{FF2B5EF4-FFF2-40B4-BE49-F238E27FC236}">
                <a16:creationId xmlns:a16="http://schemas.microsoft.com/office/drawing/2014/main" id="{4712C1C4-A797-8CF3-7A8A-BB187D36D180}"/>
              </a:ext>
            </a:extLst>
          </p:cNvPr>
          <p:cNvGraphicFramePr>
            <a:graphicFrameLocks noGrp="1"/>
          </p:cNvGraphicFramePr>
          <p:nvPr>
            <p:extLst>
              <p:ext uri="{D42A27DB-BD31-4B8C-83A1-F6EECF244321}">
                <p14:modId xmlns:p14="http://schemas.microsoft.com/office/powerpoint/2010/main" val="3229196561"/>
              </p:ext>
            </p:extLst>
          </p:nvPr>
        </p:nvGraphicFramePr>
        <p:xfrm>
          <a:off x="5520542" y="3515211"/>
          <a:ext cx="5961305" cy="2590800"/>
        </p:xfrm>
        <a:graphic>
          <a:graphicData uri="http://schemas.openxmlformats.org/drawingml/2006/table">
            <a:tbl>
              <a:tblPr firstRow="1" bandRow="1">
                <a:tableStyleId>{5940675A-B579-460E-94D1-54222C63F5DA}</a:tableStyleId>
              </a:tblPr>
              <a:tblGrid>
                <a:gridCol w="582806">
                  <a:extLst>
                    <a:ext uri="{9D8B030D-6E8A-4147-A177-3AD203B41FA5}">
                      <a16:colId xmlns:a16="http://schemas.microsoft.com/office/drawing/2014/main" val="3781404274"/>
                    </a:ext>
                  </a:extLst>
                </a:gridCol>
                <a:gridCol w="1590258">
                  <a:extLst>
                    <a:ext uri="{9D8B030D-6E8A-4147-A177-3AD203B41FA5}">
                      <a16:colId xmlns:a16="http://schemas.microsoft.com/office/drawing/2014/main" val="1081378636"/>
                    </a:ext>
                  </a:extLst>
                </a:gridCol>
                <a:gridCol w="3788241">
                  <a:extLst>
                    <a:ext uri="{9D8B030D-6E8A-4147-A177-3AD203B41FA5}">
                      <a16:colId xmlns:a16="http://schemas.microsoft.com/office/drawing/2014/main" val="3282567479"/>
                    </a:ext>
                  </a:extLst>
                </a:gridCol>
              </a:tblGrid>
              <a:tr h="327660">
                <a:tc>
                  <a:txBody>
                    <a:bodyPr/>
                    <a:lstStyle/>
                    <a:p>
                      <a:endParaRPr lang="en-US" sz="1200" dirty="0">
                        <a:latin typeface="Times" pitchFamily="2" charset="0"/>
                      </a:endParaRPr>
                    </a:p>
                    <a:p>
                      <a:r>
                        <a:rPr lang="en-US" sz="1200" dirty="0">
                          <a:latin typeface="Times" pitchFamily="2" charset="0"/>
                        </a:rPr>
                        <a:t>S. no.</a:t>
                      </a:r>
                    </a:p>
                  </a:txBody>
                  <a:tcPr>
                    <a:solidFill>
                      <a:schemeClr val="accent1">
                        <a:lumMod val="40000"/>
                        <a:lumOff val="60000"/>
                      </a:schemeClr>
                    </a:solidFill>
                  </a:tcPr>
                </a:tc>
                <a:tc>
                  <a:txBody>
                    <a:bodyPr/>
                    <a:lstStyle/>
                    <a:p>
                      <a:pPr algn="ctr"/>
                      <a:endParaRPr lang="en-US" sz="1200" dirty="0">
                        <a:latin typeface="Times" pitchFamily="2" charset="0"/>
                      </a:endParaRPr>
                    </a:p>
                    <a:p>
                      <a:pPr algn="ctr"/>
                      <a:r>
                        <a:rPr lang="en-US" sz="1200" dirty="0">
                          <a:latin typeface="Times" pitchFamily="2" charset="0"/>
                        </a:rPr>
                        <a:t>Block Name</a:t>
                      </a:r>
                    </a:p>
                  </a:txBody>
                  <a:tcPr>
                    <a:solidFill>
                      <a:schemeClr val="accent1">
                        <a:lumMod val="40000"/>
                        <a:lumOff val="60000"/>
                      </a:schemeClr>
                    </a:solidFill>
                  </a:tcPr>
                </a:tc>
                <a:tc>
                  <a:txBody>
                    <a:bodyPr/>
                    <a:lstStyle/>
                    <a:p>
                      <a:pPr algn="ctr"/>
                      <a:endParaRPr lang="en-US" sz="1200" dirty="0">
                        <a:latin typeface="Times" pitchFamily="2" charset="0"/>
                      </a:endParaRPr>
                    </a:p>
                    <a:p>
                      <a:pPr algn="ctr"/>
                      <a:r>
                        <a:rPr lang="en-US" sz="1200" dirty="0">
                          <a:latin typeface="Times" pitchFamily="2" charset="0"/>
                        </a:rPr>
                        <a:t>Functions</a:t>
                      </a:r>
                    </a:p>
                  </a:txBody>
                  <a:tcPr>
                    <a:solidFill>
                      <a:schemeClr val="accent1">
                        <a:lumMod val="40000"/>
                        <a:lumOff val="60000"/>
                      </a:schemeClr>
                    </a:solidFill>
                  </a:tcPr>
                </a:tc>
                <a:extLst>
                  <a:ext uri="{0D108BD9-81ED-4DB2-BD59-A6C34878D82A}">
                    <a16:rowId xmlns:a16="http://schemas.microsoft.com/office/drawing/2014/main" val="582561806"/>
                  </a:ext>
                </a:extLst>
              </a:tr>
              <a:tr h="283972">
                <a:tc>
                  <a:txBody>
                    <a:bodyPr/>
                    <a:lstStyle/>
                    <a:p>
                      <a:pPr algn="ctr"/>
                      <a:endParaRPr lang="en-US" sz="1000" dirty="0">
                        <a:latin typeface="Times" pitchFamily="2" charset="0"/>
                      </a:endParaRPr>
                    </a:p>
                    <a:p>
                      <a:pPr algn="ctr"/>
                      <a:r>
                        <a:rPr lang="en-US" sz="1000" dirty="0">
                          <a:latin typeface="Times" pitchFamily="2" charset="0"/>
                        </a:rPr>
                        <a:t>1</a:t>
                      </a:r>
                    </a:p>
                  </a:txBody>
                  <a:tcPr/>
                </a:tc>
                <a:tc>
                  <a:txBody>
                    <a:bodyPr/>
                    <a:lstStyle/>
                    <a:p>
                      <a:pPr algn="ctr"/>
                      <a:endParaRPr lang="en-US" sz="1000" dirty="0">
                        <a:latin typeface="Times" pitchFamily="2" charset="0"/>
                      </a:endParaRPr>
                    </a:p>
                    <a:p>
                      <a:pPr algn="ctr"/>
                      <a:r>
                        <a:rPr lang="en-US" sz="1000" dirty="0">
                          <a:latin typeface="Times" pitchFamily="2" charset="0"/>
                        </a:rPr>
                        <a:t>Input</a:t>
                      </a:r>
                    </a:p>
                  </a:txBody>
                  <a:tcPr/>
                </a:tc>
                <a:tc>
                  <a:txBody>
                    <a:bodyPr/>
                    <a:lstStyle/>
                    <a:p>
                      <a:pPr algn="just"/>
                      <a:r>
                        <a:rPr lang="en-US" sz="1000" dirty="0">
                          <a:latin typeface="Times" pitchFamily="2" charset="0"/>
                        </a:rPr>
                        <a:t>User provides data such as crop , state and city using drop down</a:t>
                      </a:r>
                    </a:p>
                    <a:p>
                      <a:pPr algn="just"/>
                      <a:r>
                        <a:rPr lang="en-US" sz="1000" dirty="0">
                          <a:latin typeface="Times" pitchFamily="2" charset="0"/>
                        </a:rPr>
                        <a:t>menu</a:t>
                      </a:r>
                    </a:p>
                  </a:txBody>
                  <a:tcPr/>
                </a:tc>
                <a:extLst>
                  <a:ext uri="{0D108BD9-81ED-4DB2-BD59-A6C34878D82A}">
                    <a16:rowId xmlns:a16="http://schemas.microsoft.com/office/drawing/2014/main" val="280346699"/>
                  </a:ext>
                </a:extLst>
              </a:tr>
              <a:tr h="28397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000" dirty="0">
                        <a:latin typeface="Times" pitchFamily="2" charset="0"/>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000" dirty="0">
                          <a:latin typeface="Times" pitchFamily="2" charset="0"/>
                        </a:rPr>
                        <a:t>2</a:t>
                      </a:r>
                    </a:p>
                  </a:txBody>
                  <a:tcPr/>
                </a:tc>
                <a:tc>
                  <a:txBody>
                    <a:bodyPr/>
                    <a:lstStyle/>
                    <a:p>
                      <a:pPr algn="ctr"/>
                      <a:endParaRPr lang="en-US" sz="1000" dirty="0">
                        <a:latin typeface="Times" pitchFamily="2" charset="0"/>
                      </a:endParaRPr>
                    </a:p>
                    <a:p>
                      <a:pPr algn="ctr"/>
                      <a:r>
                        <a:rPr lang="en-US" sz="1000" dirty="0">
                          <a:latin typeface="Times" pitchFamily="2" charset="0"/>
                        </a:rPr>
                        <a:t>Weather API</a:t>
                      </a:r>
                    </a:p>
                  </a:txBody>
                  <a:tcPr/>
                </a:tc>
                <a:tc>
                  <a:txBody>
                    <a:bodyPr/>
                    <a:lstStyle/>
                    <a:p>
                      <a:pPr algn="just"/>
                      <a:r>
                        <a:rPr lang="en-US" sz="1000" dirty="0">
                          <a:latin typeface="Times" pitchFamily="2" charset="0"/>
                        </a:rPr>
                        <a:t>Weather details like temperature, rainfall </a:t>
                      </a:r>
                      <a:r>
                        <a:rPr lang="en-US" sz="1000" dirty="0" err="1">
                          <a:latin typeface="Times" pitchFamily="2" charset="0"/>
                        </a:rPr>
                        <a:t>etc</a:t>
                      </a:r>
                      <a:r>
                        <a:rPr lang="en-US" sz="1000" dirty="0">
                          <a:latin typeface="Times" pitchFamily="2" charset="0"/>
                        </a:rPr>
                        <a:t> is fetched from the weather API</a:t>
                      </a:r>
                    </a:p>
                  </a:txBody>
                  <a:tcPr/>
                </a:tc>
                <a:extLst>
                  <a:ext uri="{0D108BD9-81ED-4DB2-BD59-A6C34878D82A}">
                    <a16:rowId xmlns:a16="http://schemas.microsoft.com/office/drawing/2014/main" val="3743088696"/>
                  </a:ext>
                </a:extLst>
              </a:tr>
              <a:tr h="393192">
                <a:tc>
                  <a:txBody>
                    <a:bodyPr/>
                    <a:lstStyle/>
                    <a:p>
                      <a:pPr algn="ctr"/>
                      <a:endParaRPr lang="en-US" sz="1000" dirty="0">
                        <a:latin typeface="Times" pitchFamily="2" charset="0"/>
                      </a:endParaRPr>
                    </a:p>
                    <a:p>
                      <a:pPr algn="ctr"/>
                      <a:r>
                        <a:rPr lang="en-US" sz="1000" dirty="0">
                          <a:latin typeface="Times" pitchFamily="2" charset="0"/>
                        </a:rPr>
                        <a:t>3</a:t>
                      </a:r>
                    </a:p>
                  </a:txBody>
                  <a:tcPr/>
                </a:tc>
                <a:tc>
                  <a:txBody>
                    <a:bodyPr/>
                    <a:lstStyle/>
                    <a:p>
                      <a:pPr algn="ctr"/>
                      <a:endParaRPr lang="en-US" sz="1000" dirty="0">
                        <a:latin typeface="Times" pitchFamily="2" charset="0"/>
                      </a:endParaRPr>
                    </a:p>
                    <a:p>
                      <a:pPr algn="ctr"/>
                      <a:r>
                        <a:rPr lang="en-US" sz="1000" dirty="0">
                          <a:latin typeface="Times" pitchFamily="2" charset="0"/>
                        </a:rPr>
                        <a:t>BestTimeToFertilize</a:t>
                      </a:r>
                    </a:p>
                  </a:txBody>
                  <a:tcPr/>
                </a:tc>
                <a:tc>
                  <a:txBody>
                    <a:bodyPr/>
                    <a:lstStyle/>
                    <a:p>
                      <a:pPr algn="just"/>
                      <a:r>
                        <a:rPr lang="en-US" sz="1000" dirty="0">
                          <a:latin typeface="Times" pitchFamily="2" charset="0"/>
                        </a:rPr>
                        <a:t>This module provides the functionality to determine the best time to fertilize using fetched weather data and provides warming for heavy rain.</a:t>
                      </a:r>
                    </a:p>
                  </a:txBody>
                  <a:tcPr/>
                </a:tc>
                <a:extLst>
                  <a:ext uri="{0D108BD9-81ED-4DB2-BD59-A6C34878D82A}">
                    <a16:rowId xmlns:a16="http://schemas.microsoft.com/office/drawing/2014/main" val="16630499"/>
                  </a:ext>
                </a:extLst>
              </a:tr>
              <a:tr h="283972">
                <a:tc>
                  <a:txBody>
                    <a:bodyPr/>
                    <a:lstStyle/>
                    <a:p>
                      <a:pPr algn="ctr"/>
                      <a:endParaRPr lang="en-US" sz="1000" dirty="0">
                        <a:latin typeface="Times" pitchFamily="2" charset="0"/>
                      </a:endParaRPr>
                    </a:p>
                    <a:p>
                      <a:pPr algn="ctr"/>
                      <a:r>
                        <a:rPr lang="en-US" sz="1000" dirty="0">
                          <a:latin typeface="Times" pitchFamily="2" charset="0"/>
                        </a:rPr>
                        <a:t>4</a:t>
                      </a:r>
                    </a:p>
                  </a:txBody>
                  <a:tcPr/>
                </a:tc>
                <a:tc>
                  <a:txBody>
                    <a:bodyPr/>
                    <a:lstStyle/>
                    <a:p>
                      <a:pPr algn="ctr"/>
                      <a:endParaRPr lang="en-US" sz="1000" dirty="0">
                        <a:latin typeface="Times" pitchFamily="2" charset="0"/>
                      </a:endParaRPr>
                    </a:p>
                    <a:p>
                      <a:pPr algn="ctr"/>
                      <a:r>
                        <a:rPr lang="en-US" sz="1000" dirty="0">
                          <a:latin typeface="Times" pitchFamily="2" charset="0"/>
                        </a:rPr>
                        <a:t>NPKEstimator</a:t>
                      </a:r>
                    </a:p>
                  </a:txBody>
                  <a:tcPr/>
                </a:tc>
                <a:tc>
                  <a:txBody>
                    <a:bodyPr/>
                    <a:lstStyle/>
                    <a:p>
                      <a:pPr algn="just"/>
                      <a:r>
                        <a:rPr lang="en-US" sz="1000" dirty="0">
                          <a:latin typeface="Times" pitchFamily="2" charset="0"/>
                        </a:rPr>
                        <a:t>This module estimates the required ratio of NPK contents in the</a:t>
                      </a:r>
                    </a:p>
                    <a:p>
                      <a:pPr algn="just"/>
                      <a:r>
                        <a:rPr lang="en-US" sz="1000" dirty="0">
                          <a:latin typeface="Times" pitchFamily="2" charset="0"/>
                        </a:rPr>
                        <a:t>soil.</a:t>
                      </a:r>
                    </a:p>
                  </a:txBody>
                  <a:tcPr/>
                </a:tc>
                <a:extLst>
                  <a:ext uri="{0D108BD9-81ED-4DB2-BD59-A6C34878D82A}">
                    <a16:rowId xmlns:a16="http://schemas.microsoft.com/office/drawing/2014/main" val="3304511222"/>
                  </a:ext>
                </a:extLst>
              </a:tr>
              <a:tr h="283972">
                <a:tc>
                  <a:txBody>
                    <a:bodyPr/>
                    <a:lstStyle/>
                    <a:p>
                      <a:pPr algn="ctr"/>
                      <a:endParaRPr lang="en-US" sz="1000" dirty="0">
                        <a:latin typeface="Times" pitchFamily="2" charset="0"/>
                      </a:endParaRPr>
                    </a:p>
                    <a:p>
                      <a:pPr algn="ctr"/>
                      <a:r>
                        <a:rPr lang="en-US" sz="1000" dirty="0">
                          <a:latin typeface="Times" pitchFamily="2" charset="0"/>
                        </a:rPr>
                        <a:t>5</a:t>
                      </a:r>
                    </a:p>
                  </a:txBody>
                  <a:tcPr/>
                </a:tc>
                <a:tc>
                  <a:txBody>
                    <a:bodyPr/>
                    <a:lstStyle/>
                    <a:p>
                      <a:pPr algn="ctr"/>
                      <a:endParaRPr lang="en-US" sz="1000" dirty="0">
                        <a:latin typeface="Times" pitchFamily="2" charset="0"/>
                      </a:endParaRPr>
                    </a:p>
                    <a:p>
                      <a:pPr algn="ctr"/>
                      <a:r>
                        <a:rPr lang="en-US" sz="1000" dirty="0">
                          <a:latin typeface="Times" pitchFamily="2" charset="0"/>
                        </a:rPr>
                        <a:t>Output</a:t>
                      </a:r>
                    </a:p>
                  </a:txBody>
                  <a:tcPr/>
                </a:tc>
                <a:tc>
                  <a:txBody>
                    <a:bodyPr/>
                    <a:lstStyle/>
                    <a:p>
                      <a:pPr algn="just"/>
                      <a:r>
                        <a:rPr lang="en-US" sz="1000" dirty="0">
                          <a:latin typeface="Times" pitchFamily="2" charset="0"/>
                        </a:rPr>
                        <a:t>Nitrogen, Phosphorus and Potassium content displayed on the</a:t>
                      </a:r>
                    </a:p>
                    <a:p>
                      <a:pPr algn="just"/>
                      <a:r>
                        <a:rPr lang="en-US" sz="1000" dirty="0">
                          <a:latin typeface="Times" pitchFamily="2" charset="0"/>
                        </a:rPr>
                        <a:t>website</a:t>
                      </a:r>
                    </a:p>
                  </a:txBody>
                  <a:tcPr/>
                </a:tc>
                <a:extLst>
                  <a:ext uri="{0D108BD9-81ED-4DB2-BD59-A6C34878D82A}">
                    <a16:rowId xmlns:a16="http://schemas.microsoft.com/office/drawing/2014/main" val="1388520148"/>
                  </a:ext>
                </a:extLst>
              </a:tr>
            </a:tbl>
          </a:graphicData>
        </a:graphic>
      </p:graphicFrame>
      <p:sp>
        <p:nvSpPr>
          <p:cNvPr id="12" name="TextBox 11">
            <a:extLst>
              <a:ext uri="{FF2B5EF4-FFF2-40B4-BE49-F238E27FC236}">
                <a16:creationId xmlns:a16="http://schemas.microsoft.com/office/drawing/2014/main" id="{06A62D6A-9313-1C34-F726-7696B4CE2984}"/>
              </a:ext>
            </a:extLst>
          </p:cNvPr>
          <p:cNvSpPr txBox="1"/>
          <p:nvPr/>
        </p:nvSpPr>
        <p:spPr>
          <a:xfrm>
            <a:off x="5451101" y="1578196"/>
            <a:ext cx="6030746" cy="830997"/>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System architecture is a conceptual model that defines the structure and behavior of the system. It comprises of the system components and the relationships describing how they work together to implement the overall system. The Figure shows the system’s architecture and the various components added to them.</a:t>
            </a:r>
            <a:endParaRPr lang="en-IN" sz="1200" dirty="0"/>
          </a:p>
        </p:txBody>
      </p:sp>
    </p:spTree>
    <p:extLst>
      <p:ext uri="{BB962C8B-B14F-4D97-AF65-F5344CB8AC3E}">
        <p14:creationId xmlns:p14="http://schemas.microsoft.com/office/powerpoint/2010/main" val="22701396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F1188-D0D0-4417-B665-B17815AE5A1A}"/>
              </a:ext>
            </a:extLst>
          </p:cNvPr>
          <p:cNvSpPr>
            <a:spLocks noGrp="1"/>
          </p:cNvSpPr>
          <p:nvPr>
            <p:ph type="title"/>
          </p:nvPr>
        </p:nvSpPr>
        <p:spPr/>
        <p:txBody>
          <a:bodyPr/>
          <a:lstStyle/>
          <a:p>
            <a:r>
              <a:rPr lang="en-US" dirty="0"/>
              <a:t>Implementation Model</a:t>
            </a:r>
            <a:endParaRPr lang="en-IN" dirty="0"/>
          </a:p>
        </p:txBody>
      </p:sp>
      <p:sp>
        <p:nvSpPr>
          <p:cNvPr id="4" name="Date Placeholder 3">
            <a:extLst>
              <a:ext uri="{FF2B5EF4-FFF2-40B4-BE49-F238E27FC236}">
                <a16:creationId xmlns:a16="http://schemas.microsoft.com/office/drawing/2014/main" id="{144FF2EA-E217-22B4-7E4A-8A4B54244C7D}"/>
              </a:ext>
            </a:extLst>
          </p:cNvPr>
          <p:cNvSpPr>
            <a:spLocks noGrp="1"/>
          </p:cNvSpPr>
          <p:nvPr>
            <p:ph type="dt" sz="half" idx="2"/>
          </p:nvPr>
        </p:nvSpPr>
        <p:spPr/>
        <p:txBody>
          <a:bodyPr/>
          <a:lstStyle/>
          <a:p>
            <a:fld id="{4880D018-FA17-47B7-94A1-32CD38160D48}" type="datetime1">
              <a:rPr lang="en-IN" sz="1000" smtClean="0"/>
              <a:t>27-06-2022</a:t>
            </a:fld>
            <a:endParaRPr lang="en-US" sz="1000" dirty="0"/>
          </a:p>
        </p:txBody>
      </p:sp>
      <p:sp>
        <p:nvSpPr>
          <p:cNvPr id="5" name="Footer Placeholder 4">
            <a:extLst>
              <a:ext uri="{FF2B5EF4-FFF2-40B4-BE49-F238E27FC236}">
                <a16:creationId xmlns:a16="http://schemas.microsoft.com/office/drawing/2014/main" id="{7B40477F-B0B4-FD5B-9153-C84181B62086}"/>
              </a:ext>
            </a:extLst>
          </p:cNvPr>
          <p:cNvSpPr>
            <a:spLocks noGrp="1"/>
          </p:cNvSpPr>
          <p:nvPr>
            <p:ph type="ftr" sz="quarter" idx="3"/>
          </p:nvPr>
        </p:nvSpPr>
        <p:spPr/>
        <p:txBody>
          <a:bodyPr/>
          <a:lstStyle/>
          <a:p>
            <a:r>
              <a:rPr lang="en-US" sz="1000" dirty="0"/>
              <a:t>Eco-Fertilization</a:t>
            </a:r>
          </a:p>
        </p:txBody>
      </p:sp>
      <p:sp>
        <p:nvSpPr>
          <p:cNvPr id="6" name="Slide Number Placeholder 5">
            <a:extLst>
              <a:ext uri="{FF2B5EF4-FFF2-40B4-BE49-F238E27FC236}">
                <a16:creationId xmlns:a16="http://schemas.microsoft.com/office/drawing/2014/main" id="{E6B83847-A48D-2E77-96AB-98A1F5AA8AF4}"/>
              </a:ext>
            </a:extLst>
          </p:cNvPr>
          <p:cNvSpPr>
            <a:spLocks noGrp="1"/>
          </p:cNvSpPr>
          <p:nvPr>
            <p:ph type="sldNum" sz="quarter" idx="4"/>
          </p:nvPr>
        </p:nvSpPr>
        <p:spPr/>
        <p:txBody>
          <a:bodyPr/>
          <a:lstStyle/>
          <a:p>
            <a:fld id="{9860EDB8-5305-433F-BE41-D7A86D811DB3}" type="slidenum">
              <a:rPr lang="en-US" sz="1000" smtClean="0"/>
              <a:pPr/>
              <a:t>16</a:t>
            </a:fld>
            <a:endParaRPr lang="en-US" sz="1000" dirty="0"/>
          </a:p>
        </p:txBody>
      </p:sp>
      <p:pic>
        <p:nvPicPr>
          <p:cNvPr id="11" name="Content Placeholder 10">
            <a:extLst>
              <a:ext uri="{FF2B5EF4-FFF2-40B4-BE49-F238E27FC236}">
                <a16:creationId xmlns:a16="http://schemas.microsoft.com/office/drawing/2014/main" id="{722A70BD-F71D-643A-6B68-8E74E6490273}"/>
              </a:ext>
            </a:extLst>
          </p:cNvPr>
          <p:cNvPicPr>
            <a:picLocks noGrp="1" noChangeAspect="1"/>
          </p:cNvPicPr>
          <p:nvPr>
            <p:ph sz="quarter" idx="10"/>
          </p:nvPr>
        </p:nvPicPr>
        <p:blipFill>
          <a:blip r:embed="rId2"/>
          <a:srcRect/>
          <a:stretch/>
        </p:blipFill>
        <p:spPr>
          <a:xfrm>
            <a:off x="1360519" y="1340068"/>
            <a:ext cx="4326141" cy="4840234"/>
          </a:xfrm>
        </p:spPr>
      </p:pic>
      <p:sp>
        <p:nvSpPr>
          <p:cNvPr id="13" name="Rectangle 12">
            <a:extLst>
              <a:ext uri="{FF2B5EF4-FFF2-40B4-BE49-F238E27FC236}">
                <a16:creationId xmlns:a16="http://schemas.microsoft.com/office/drawing/2014/main" id="{E52B1A5D-B189-78FB-946F-556DC3C74C2D}"/>
              </a:ext>
            </a:extLst>
          </p:cNvPr>
          <p:cNvSpPr/>
          <p:nvPr/>
        </p:nvSpPr>
        <p:spPr>
          <a:xfrm>
            <a:off x="539496" y="1340068"/>
            <a:ext cx="1473480" cy="307777"/>
          </a:xfrm>
          <a:prstGeom prst="rect">
            <a:avLst/>
          </a:prstGeom>
        </p:spPr>
        <p:txBody>
          <a:bodyPr wrap="none">
            <a:spAutoFit/>
          </a:bodyPr>
          <a:lstStyle/>
          <a:p>
            <a:r>
              <a:rPr lang="en-US" sz="1400" b="1" dirty="0">
                <a:cs typeface="Segoe UI Light" panose="020B0502040204020203" pitchFamily="34" charset="0"/>
              </a:rPr>
              <a:t>Class Diagram :</a:t>
            </a:r>
            <a:endParaRPr lang="en-US" sz="1400" dirty="0"/>
          </a:p>
        </p:txBody>
      </p:sp>
      <p:sp>
        <p:nvSpPr>
          <p:cNvPr id="3" name="TextBox 2">
            <a:extLst>
              <a:ext uri="{FF2B5EF4-FFF2-40B4-BE49-F238E27FC236}">
                <a16:creationId xmlns:a16="http://schemas.microsoft.com/office/drawing/2014/main" id="{C00D083C-613D-7F0B-4B27-EFF68DB7AB9F}"/>
              </a:ext>
            </a:extLst>
          </p:cNvPr>
          <p:cNvSpPr txBox="1"/>
          <p:nvPr/>
        </p:nvSpPr>
        <p:spPr>
          <a:xfrm>
            <a:off x="6096000" y="2606023"/>
            <a:ext cx="5099901" cy="2308324"/>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Class diagram is a static diagram. It represents the static view of an application. </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Class diagram is not only used for visualizing, describing, and documenting different aspects of a system but also for constructing executable code of the software application.</a:t>
            </a:r>
            <a:endParaRPr lang="en-IN" sz="1200" dirty="0"/>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Class diagram shows a collection of classes, interfaces, associations, collaborations, and constraints. </a:t>
            </a:r>
          </a:p>
          <a:p>
            <a:pPr algn="just"/>
            <a:endParaRPr lang="en-US" sz="1200" dirty="0"/>
          </a:p>
          <a:p>
            <a:pPr marL="171450" indent="-171450" algn="just">
              <a:buFont typeface="Arial" panose="020B0604020202020204" pitchFamily="34" charset="0"/>
              <a:buChar char="•"/>
            </a:pPr>
            <a:r>
              <a:rPr lang="en-US" sz="1200" dirty="0"/>
              <a:t>It is also known as a structural diagram.</a:t>
            </a:r>
            <a:endParaRPr lang="en-IN" sz="1200" dirty="0"/>
          </a:p>
          <a:p>
            <a:pPr marL="171450" indent="-171450" algn="just">
              <a:buFont typeface="Arial" panose="020B0604020202020204" pitchFamily="34" charset="0"/>
              <a:buChar char="•"/>
            </a:pPr>
            <a:endParaRPr lang="en-US" sz="1200" dirty="0"/>
          </a:p>
        </p:txBody>
      </p:sp>
    </p:spTree>
    <p:extLst>
      <p:ext uri="{BB962C8B-B14F-4D97-AF65-F5344CB8AC3E}">
        <p14:creationId xmlns:p14="http://schemas.microsoft.com/office/powerpoint/2010/main" val="14987347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F1188-D0D0-4417-B665-B17815AE5A1A}"/>
              </a:ext>
            </a:extLst>
          </p:cNvPr>
          <p:cNvSpPr>
            <a:spLocks noGrp="1"/>
          </p:cNvSpPr>
          <p:nvPr>
            <p:ph type="title"/>
          </p:nvPr>
        </p:nvSpPr>
        <p:spPr/>
        <p:txBody>
          <a:bodyPr/>
          <a:lstStyle/>
          <a:p>
            <a:r>
              <a:rPr lang="en-US" dirty="0"/>
              <a:t>Implementation Model</a:t>
            </a:r>
            <a:endParaRPr lang="en-IN" dirty="0"/>
          </a:p>
        </p:txBody>
      </p:sp>
      <p:sp>
        <p:nvSpPr>
          <p:cNvPr id="4" name="Date Placeholder 3">
            <a:extLst>
              <a:ext uri="{FF2B5EF4-FFF2-40B4-BE49-F238E27FC236}">
                <a16:creationId xmlns:a16="http://schemas.microsoft.com/office/drawing/2014/main" id="{144FF2EA-E217-22B4-7E4A-8A4B54244C7D}"/>
              </a:ext>
            </a:extLst>
          </p:cNvPr>
          <p:cNvSpPr>
            <a:spLocks noGrp="1"/>
          </p:cNvSpPr>
          <p:nvPr>
            <p:ph type="dt" sz="half" idx="2"/>
          </p:nvPr>
        </p:nvSpPr>
        <p:spPr/>
        <p:txBody>
          <a:bodyPr/>
          <a:lstStyle/>
          <a:p>
            <a:fld id="{4880D018-FA17-47B7-94A1-32CD38160D48}" type="datetime1">
              <a:rPr lang="en-IN" sz="1000" smtClean="0"/>
              <a:t>27-06-2022</a:t>
            </a:fld>
            <a:endParaRPr lang="en-US" sz="1000" dirty="0"/>
          </a:p>
        </p:txBody>
      </p:sp>
      <p:sp>
        <p:nvSpPr>
          <p:cNvPr id="5" name="Footer Placeholder 4">
            <a:extLst>
              <a:ext uri="{FF2B5EF4-FFF2-40B4-BE49-F238E27FC236}">
                <a16:creationId xmlns:a16="http://schemas.microsoft.com/office/drawing/2014/main" id="{7B40477F-B0B4-FD5B-9153-C84181B62086}"/>
              </a:ext>
            </a:extLst>
          </p:cNvPr>
          <p:cNvSpPr>
            <a:spLocks noGrp="1"/>
          </p:cNvSpPr>
          <p:nvPr>
            <p:ph type="ftr" sz="quarter" idx="3"/>
          </p:nvPr>
        </p:nvSpPr>
        <p:spPr/>
        <p:txBody>
          <a:bodyPr/>
          <a:lstStyle/>
          <a:p>
            <a:r>
              <a:rPr lang="en-US" sz="1000" dirty="0"/>
              <a:t>Eco-Fertilization</a:t>
            </a:r>
          </a:p>
        </p:txBody>
      </p:sp>
      <p:sp>
        <p:nvSpPr>
          <p:cNvPr id="6" name="Slide Number Placeholder 5">
            <a:extLst>
              <a:ext uri="{FF2B5EF4-FFF2-40B4-BE49-F238E27FC236}">
                <a16:creationId xmlns:a16="http://schemas.microsoft.com/office/drawing/2014/main" id="{E6B83847-A48D-2E77-96AB-98A1F5AA8AF4}"/>
              </a:ext>
            </a:extLst>
          </p:cNvPr>
          <p:cNvSpPr>
            <a:spLocks noGrp="1"/>
          </p:cNvSpPr>
          <p:nvPr>
            <p:ph type="sldNum" sz="quarter" idx="4"/>
          </p:nvPr>
        </p:nvSpPr>
        <p:spPr/>
        <p:txBody>
          <a:bodyPr/>
          <a:lstStyle/>
          <a:p>
            <a:fld id="{9860EDB8-5305-433F-BE41-D7A86D811DB3}" type="slidenum">
              <a:rPr lang="en-US" sz="1000" smtClean="0"/>
              <a:pPr/>
              <a:t>17</a:t>
            </a:fld>
            <a:endParaRPr lang="en-US" sz="1000" dirty="0"/>
          </a:p>
        </p:txBody>
      </p:sp>
      <p:pic>
        <p:nvPicPr>
          <p:cNvPr id="11" name="Content Placeholder 10">
            <a:extLst>
              <a:ext uri="{FF2B5EF4-FFF2-40B4-BE49-F238E27FC236}">
                <a16:creationId xmlns:a16="http://schemas.microsoft.com/office/drawing/2014/main" id="{722A70BD-F71D-643A-6B68-8E74E6490273}"/>
              </a:ext>
            </a:extLst>
          </p:cNvPr>
          <p:cNvPicPr>
            <a:picLocks noGrp="1" noChangeAspect="1"/>
          </p:cNvPicPr>
          <p:nvPr>
            <p:ph sz="quarter" idx="10"/>
          </p:nvPr>
        </p:nvPicPr>
        <p:blipFill>
          <a:blip r:embed="rId2"/>
          <a:srcRect/>
          <a:stretch/>
        </p:blipFill>
        <p:spPr>
          <a:xfrm>
            <a:off x="368061" y="2018102"/>
            <a:ext cx="5605391" cy="3255884"/>
          </a:xfrm>
          <a:effectLst>
            <a:outerShdw blurRad="64518" dist="50800" dir="5460000" sx="101174" sy="101174" algn="ctr" rotWithShape="0">
              <a:srgbClr val="000000">
                <a:alpha val="31541"/>
              </a:srgbClr>
            </a:outerShdw>
          </a:effectLst>
        </p:spPr>
      </p:pic>
      <p:sp>
        <p:nvSpPr>
          <p:cNvPr id="13" name="Rectangle 12">
            <a:extLst>
              <a:ext uri="{FF2B5EF4-FFF2-40B4-BE49-F238E27FC236}">
                <a16:creationId xmlns:a16="http://schemas.microsoft.com/office/drawing/2014/main" id="{E52B1A5D-B189-78FB-946F-556DC3C74C2D}"/>
              </a:ext>
            </a:extLst>
          </p:cNvPr>
          <p:cNvSpPr/>
          <p:nvPr/>
        </p:nvSpPr>
        <p:spPr>
          <a:xfrm>
            <a:off x="539496" y="1340068"/>
            <a:ext cx="1866217" cy="307777"/>
          </a:xfrm>
          <a:prstGeom prst="rect">
            <a:avLst/>
          </a:prstGeom>
        </p:spPr>
        <p:txBody>
          <a:bodyPr wrap="none">
            <a:spAutoFit/>
          </a:bodyPr>
          <a:lstStyle/>
          <a:p>
            <a:r>
              <a:rPr lang="en-US" sz="1400" b="1" dirty="0">
                <a:cs typeface="Segoe UI Light" panose="020B0502040204020203" pitchFamily="34" charset="0"/>
              </a:rPr>
              <a:t>Sequence Diagram :</a:t>
            </a:r>
            <a:endParaRPr lang="en-US" sz="1400" dirty="0"/>
          </a:p>
        </p:txBody>
      </p:sp>
      <p:sp>
        <p:nvSpPr>
          <p:cNvPr id="3" name="TextBox 2">
            <a:extLst>
              <a:ext uri="{FF2B5EF4-FFF2-40B4-BE49-F238E27FC236}">
                <a16:creationId xmlns:a16="http://schemas.microsoft.com/office/drawing/2014/main" id="{C00D083C-613D-7F0B-4B27-EFF68DB7AB9F}"/>
              </a:ext>
            </a:extLst>
          </p:cNvPr>
          <p:cNvSpPr txBox="1"/>
          <p:nvPr/>
        </p:nvSpPr>
        <p:spPr>
          <a:xfrm>
            <a:off x="6096000" y="1753218"/>
            <a:ext cx="5099901" cy="3785652"/>
          </a:xfrm>
          <a:prstGeom prst="rect">
            <a:avLst/>
          </a:prstGeom>
          <a:noFill/>
        </p:spPr>
        <p:txBody>
          <a:bodyPr wrap="square" rtlCol="0">
            <a:spAutoFit/>
          </a:bodyPr>
          <a:lstStyle/>
          <a:p>
            <a:pPr marL="171450" indent="-171450">
              <a:buFont typeface="Arial" panose="020B0604020202020204" pitchFamily="34" charset="0"/>
              <a:buChar char="•"/>
            </a:pPr>
            <a:r>
              <a:rPr lang="en-US" sz="1200" dirty="0"/>
              <a:t>A sequence diagram shows object interactions arranged in time sequence. </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t>It depicts the objects and classes involved in the scenario and the sequence of messages exchanged between the objects needed to carry out the functionality of the scenario. </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t>Sequence diagrams are typically associated with use case realizations in the Logical View of the system under development. </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t>Sequence diagrams are sometimes called event diagrams or event scenarios.</a:t>
            </a:r>
            <a:endParaRPr lang="en-IN" sz="1200" dirty="0"/>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t>A sequence diagram consists of parallel vertical lines (lifelines) which shows different processes or objects that live simultaneously, and horizontal arrows that depicts the messages exchanged between them, in the order in which they occur. </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t>This allows the specification of simple runtime scenarios in a graphical manner.</a:t>
            </a:r>
            <a:endParaRPr lang="en-IN" sz="1200" dirty="0"/>
          </a:p>
        </p:txBody>
      </p:sp>
    </p:spTree>
    <p:extLst>
      <p:ext uri="{BB962C8B-B14F-4D97-AF65-F5344CB8AC3E}">
        <p14:creationId xmlns:p14="http://schemas.microsoft.com/office/powerpoint/2010/main" val="35152459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Data Preparation</a:t>
            </a:r>
          </a:p>
        </p:txBody>
      </p:sp>
      <p:sp>
        <p:nvSpPr>
          <p:cNvPr id="8" name="Footer Placeholder 7">
            <a:extLst>
              <a:ext uri="{FF2B5EF4-FFF2-40B4-BE49-F238E27FC236}">
                <a16:creationId xmlns:a16="http://schemas.microsoft.com/office/drawing/2014/main" id="{F924504A-9658-0F42-840E-9DF667C41E9E}"/>
              </a:ext>
            </a:extLst>
          </p:cNvPr>
          <p:cNvSpPr>
            <a:spLocks noGrp="1"/>
          </p:cNvSpPr>
          <p:nvPr>
            <p:ph type="ftr" sz="quarter" idx="3"/>
          </p:nvPr>
        </p:nvSpPr>
        <p:spPr>
          <a:xfrm>
            <a:off x="4263821" y="6214573"/>
            <a:ext cx="2895600" cy="365125"/>
          </a:xfrm>
        </p:spPr>
        <p:txBody>
          <a:bodyPr/>
          <a:lstStyle/>
          <a:p>
            <a:r>
              <a:rPr lang="en-US" sz="1000" dirty="0"/>
              <a:t>Eco-Fertilization</a:t>
            </a:r>
          </a:p>
        </p:txBody>
      </p:sp>
      <p:sp>
        <p:nvSpPr>
          <p:cNvPr id="9" name="Slide Number Placeholder 8">
            <a:extLst>
              <a:ext uri="{FF2B5EF4-FFF2-40B4-BE49-F238E27FC236}">
                <a16:creationId xmlns:a16="http://schemas.microsoft.com/office/drawing/2014/main" id="{0336F26D-10E6-E544-8379-59E26DD7BE70}"/>
              </a:ext>
            </a:extLst>
          </p:cNvPr>
          <p:cNvSpPr>
            <a:spLocks noGrp="1"/>
          </p:cNvSpPr>
          <p:nvPr>
            <p:ph type="sldNum" sz="quarter" idx="4"/>
          </p:nvPr>
        </p:nvSpPr>
        <p:spPr/>
        <p:txBody>
          <a:bodyPr/>
          <a:lstStyle/>
          <a:p>
            <a:fld id="{9860EDB8-5305-433F-BE41-D7A86D811DB3}" type="slidenum">
              <a:rPr lang="en-US" smtClean="0"/>
              <a:pPr/>
              <a:t>18</a:t>
            </a:fld>
            <a:endParaRPr lang="en-US" dirty="0"/>
          </a:p>
        </p:txBody>
      </p:sp>
      <p:sp>
        <p:nvSpPr>
          <p:cNvPr id="10" name="Date Placeholder 9">
            <a:extLst>
              <a:ext uri="{FF2B5EF4-FFF2-40B4-BE49-F238E27FC236}">
                <a16:creationId xmlns:a16="http://schemas.microsoft.com/office/drawing/2014/main" id="{B27DAA8D-AB65-0747-A603-E958506D850D}"/>
              </a:ext>
            </a:extLst>
          </p:cNvPr>
          <p:cNvSpPr>
            <a:spLocks noGrp="1"/>
          </p:cNvSpPr>
          <p:nvPr>
            <p:ph type="dt" sz="half" idx="2"/>
          </p:nvPr>
        </p:nvSpPr>
        <p:spPr/>
        <p:txBody>
          <a:bodyPr/>
          <a:lstStyle/>
          <a:p>
            <a:fld id="{4A22BECE-A261-4739-BED5-0C8EAF6F10DE}" type="datetime1">
              <a:rPr lang="en-IN" sz="1000" smtClean="0"/>
              <a:t>27-06-2022</a:t>
            </a:fld>
            <a:endParaRPr lang="en-US" sz="1000" dirty="0"/>
          </a:p>
        </p:txBody>
      </p:sp>
      <p:sp>
        <p:nvSpPr>
          <p:cNvPr id="18" name="Content Placeholder 4">
            <a:extLst>
              <a:ext uri="{FF2B5EF4-FFF2-40B4-BE49-F238E27FC236}">
                <a16:creationId xmlns:a16="http://schemas.microsoft.com/office/drawing/2014/main" id="{C06D87EE-1369-1F46-BD22-0F3FF4FD1579}"/>
              </a:ext>
            </a:extLst>
          </p:cNvPr>
          <p:cNvSpPr txBox="1">
            <a:spLocks/>
          </p:cNvSpPr>
          <p:nvPr/>
        </p:nvSpPr>
        <p:spPr>
          <a:xfrm>
            <a:off x="4530015" y="5641843"/>
            <a:ext cx="5006563" cy="572730"/>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nSpc>
                <a:spcPts val="1800"/>
              </a:lnSpc>
              <a:spcBef>
                <a:spcPts val="0"/>
              </a:spcBef>
              <a:spcAft>
                <a:spcPts val="0"/>
              </a:spcAft>
            </a:pPr>
            <a:r>
              <a:rPr lang="en-IN" b="1" dirty="0"/>
              <a:t>Crop Recommendation Dataset </a:t>
            </a:r>
            <a:r>
              <a:rPr lang="en-IN" dirty="0">
                <a:solidFill>
                  <a:srgbClr val="202124"/>
                </a:solidFill>
                <a:cs typeface="Segoe UI" panose="020B0502040204020203" pitchFamily="34" charset="0"/>
              </a:rPr>
              <a:t>[23]</a:t>
            </a:r>
          </a:p>
          <a:p>
            <a:pPr>
              <a:lnSpc>
                <a:spcPts val="1800"/>
              </a:lnSpc>
              <a:spcBef>
                <a:spcPts val="0"/>
              </a:spcBef>
              <a:spcAft>
                <a:spcPts val="0"/>
              </a:spcAft>
            </a:pPr>
            <a:r>
              <a:rPr lang="en-IN" dirty="0">
                <a:solidFill>
                  <a:srgbClr val="202124"/>
                </a:solidFill>
                <a:cs typeface="Segoe UI" panose="020B0502040204020203" pitchFamily="34" charset="0"/>
              </a:rPr>
              <a:t>Last access date : 16.11.2021</a:t>
            </a:r>
            <a:endParaRPr lang="en-IN" b="1" dirty="0">
              <a:solidFill>
                <a:srgbClr val="202124"/>
              </a:solidFill>
              <a:cs typeface="Segoe UI" panose="020B0502040204020203" pitchFamily="34" charset="0"/>
            </a:endParaRPr>
          </a:p>
        </p:txBody>
      </p:sp>
      <p:pic>
        <p:nvPicPr>
          <p:cNvPr id="4" name="Picture 3">
            <a:extLst>
              <a:ext uri="{FF2B5EF4-FFF2-40B4-BE49-F238E27FC236}">
                <a16:creationId xmlns:a16="http://schemas.microsoft.com/office/drawing/2014/main" id="{1F497AE6-4FBC-17E6-40C8-800E3B10706B}"/>
              </a:ext>
            </a:extLst>
          </p:cNvPr>
          <p:cNvPicPr>
            <a:picLocks noChangeAspect="1"/>
          </p:cNvPicPr>
          <p:nvPr/>
        </p:nvPicPr>
        <p:blipFill rotWithShape="1">
          <a:blip r:embed="rId2"/>
          <a:srcRect t="807" b="455"/>
          <a:stretch/>
        </p:blipFill>
        <p:spPr>
          <a:xfrm>
            <a:off x="3409786" y="1418897"/>
            <a:ext cx="4603671" cy="4071942"/>
          </a:xfrm>
          <a:prstGeom prst="rect">
            <a:avLst/>
          </a:prstGeom>
          <a:ln>
            <a:noFill/>
          </a:ln>
          <a:effectLst>
            <a:outerShdw blurRad="292100" dist="139700" dir="2700000" algn="tl" rotWithShape="0">
              <a:srgbClr val="333333">
                <a:alpha val="65000"/>
              </a:srgbClr>
            </a:outerShdw>
          </a:effectLst>
        </p:spPr>
      </p:pic>
      <p:sp>
        <p:nvSpPr>
          <p:cNvPr id="11" name="Rectangle 10">
            <a:extLst>
              <a:ext uri="{FF2B5EF4-FFF2-40B4-BE49-F238E27FC236}">
                <a16:creationId xmlns:a16="http://schemas.microsoft.com/office/drawing/2014/main" id="{7BF16911-44E9-4CDE-FC8C-FD34FBF254DD}"/>
              </a:ext>
            </a:extLst>
          </p:cNvPr>
          <p:cNvSpPr/>
          <p:nvPr/>
        </p:nvSpPr>
        <p:spPr>
          <a:xfrm>
            <a:off x="539496" y="1340068"/>
            <a:ext cx="1515158" cy="307777"/>
          </a:xfrm>
          <a:prstGeom prst="rect">
            <a:avLst/>
          </a:prstGeom>
        </p:spPr>
        <p:txBody>
          <a:bodyPr wrap="none">
            <a:spAutoFit/>
          </a:bodyPr>
          <a:lstStyle/>
          <a:p>
            <a:r>
              <a:rPr lang="en-US" sz="1400" b="1" dirty="0">
                <a:cs typeface="Segoe UI Light" panose="020B0502040204020203" pitchFamily="34" charset="0"/>
              </a:rPr>
              <a:t>Actual Dataset :</a:t>
            </a:r>
            <a:endParaRPr lang="en-US" sz="1400" dirty="0"/>
          </a:p>
        </p:txBody>
      </p:sp>
    </p:spTree>
    <p:extLst>
      <p:ext uri="{BB962C8B-B14F-4D97-AF65-F5344CB8AC3E}">
        <p14:creationId xmlns:p14="http://schemas.microsoft.com/office/powerpoint/2010/main" val="18773940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17000"/>
          </a:schemeClr>
        </a:solidFill>
        <a:effectLst/>
      </p:bgPr>
    </p:bg>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cs typeface="Times New Roman" panose="02020603050405020304" pitchFamily="18" charset="0"/>
              </a:rPr>
              <a:t>Content</a:t>
            </a:r>
          </a:p>
        </p:txBody>
      </p:sp>
      <p:sp>
        <p:nvSpPr>
          <p:cNvPr id="38" name="Content Placeholder 17"/>
          <p:cNvSpPr txBox="1">
            <a:spLocks/>
          </p:cNvSpPr>
          <p:nvPr/>
        </p:nvSpPr>
        <p:spPr>
          <a:xfrm>
            <a:off x="539495" y="1867989"/>
            <a:ext cx="9995983" cy="4029228"/>
          </a:xfrm>
          <a:prstGeom prst="rect">
            <a:avLst/>
          </a:prstGeom>
        </p:spPr>
        <p:txBody>
          <a:bodyPr vert="horz" lIns="91440" tIns="45720" rIns="91440" bIns="45720" numCol="2" spcCol="360000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Abstract</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Introduction/Motivation</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Literature Review</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Objectives </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State-of-Art</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Methodology</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Implementation Model</a:t>
            </a:r>
          </a:p>
          <a:p>
            <a:pPr marL="342900" indent="-342900">
              <a:lnSpc>
                <a:spcPct val="250000"/>
              </a:lnSpc>
              <a:spcBef>
                <a:spcPts val="0"/>
              </a:spcBef>
              <a:spcAft>
                <a:spcPts val="0"/>
              </a:spcAft>
              <a:buClr>
                <a:schemeClr val="accent2"/>
              </a:buClr>
              <a:buFont typeface="+mj-lt"/>
              <a:buAutoNum type="arabicPeriod"/>
              <a:defRPr/>
            </a:pPr>
            <a:endParaRPr lang="en-US" sz="1400" dirty="0">
              <a:latin typeface="Segoe UI" panose="020B0502040204020203" pitchFamily="34" charset="0"/>
              <a:cs typeface="Segoe UI" panose="020B0502040204020203" pitchFamily="34" charset="0"/>
            </a:endParaRPr>
          </a:p>
          <a:p>
            <a:pPr marL="342900" indent="-342900">
              <a:lnSpc>
                <a:spcPct val="250000"/>
              </a:lnSpc>
              <a:spcBef>
                <a:spcPts val="0"/>
              </a:spcBef>
              <a:spcAft>
                <a:spcPts val="0"/>
              </a:spcAft>
              <a:buClr>
                <a:schemeClr val="accent2"/>
              </a:buClr>
              <a:buFont typeface="+mj-lt"/>
              <a:buAutoNum type="arabicPeriod"/>
              <a:defRPr/>
            </a:pPr>
            <a:endParaRPr lang="en-US" sz="1400" dirty="0">
              <a:latin typeface="Segoe UI" panose="020B0502040204020203" pitchFamily="34" charset="0"/>
              <a:cs typeface="Segoe UI" panose="020B0502040204020203" pitchFamily="34" charset="0"/>
            </a:endParaRP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Data Preparation</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Data Description</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Implementation Algorithm</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Results</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Future Scope</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Conclusion</a:t>
            </a:r>
          </a:p>
          <a:p>
            <a:pPr marL="342900" indent="-342900">
              <a:lnSpc>
                <a:spcPct val="250000"/>
              </a:lnSpc>
              <a:spcBef>
                <a:spcPts val="0"/>
              </a:spcBef>
              <a:spcAft>
                <a:spcPts val="0"/>
              </a:spcAft>
              <a:buClr>
                <a:schemeClr val="accent2"/>
              </a:buClr>
              <a:buFont typeface="+mj-lt"/>
              <a:buAutoNum type="arabicPeriod"/>
              <a:defRPr/>
            </a:pPr>
            <a:r>
              <a:rPr lang="en-US" sz="1400" dirty="0">
                <a:latin typeface="Segoe UI" panose="020B0502040204020203" pitchFamily="34" charset="0"/>
                <a:cs typeface="Segoe UI" panose="020B0502040204020203" pitchFamily="34" charset="0"/>
              </a:rPr>
              <a:t>References</a:t>
            </a:r>
          </a:p>
          <a:p>
            <a:pPr marL="342900" indent="-342900">
              <a:lnSpc>
                <a:spcPct val="250000"/>
              </a:lnSpc>
              <a:spcBef>
                <a:spcPts val="0"/>
              </a:spcBef>
              <a:spcAft>
                <a:spcPts val="0"/>
              </a:spcAft>
              <a:buClr>
                <a:schemeClr val="accent2"/>
              </a:buClr>
              <a:buFont typeface="+mj-lt"/>
              <a:buAutoNum type="arabicPeriod"/>
              <a:defRPr/>
            </a:pPr>
            <a:endParaRPr lang="en-US" sz="1400" dirty="0">
              <a:latin typeface="Segoe UI" panose="020B0502040204020203" pitchFamily="34" charset="0"/>
              <a:cs typeface="Segoe UI" panose="020B0502040204020203" pitchFamily="34" charset="0"/>
            </a:endParaRPr>
          </a:p>
          <a:p>
            <a:pPr marL="342900" indent="-342900">
              <a:lnSpc>
                <a:spcPct val="100000"/>
              </a:lnSpc>
              <a:spcBef>
                <a:spcPts val="0"/>
              </a:spcBef>
              <a:spcAft>
                <a:spcPts val="0"/>
              </a:spcAft>
              <a:buClr>
                <a:schemeClr val="accent2"/>
              </a:buClr>
              <a:buFont typeface="+mj-lt"/>
              <a:buAutoNum type="arabicPeriod"/>
              <a:defRPr/>
            </a:pPr>
            <a:endParaRPr lang="en-US" sz="1400" dirty="0">
              <a:latin typeface="Segoe UI" panose="020B0502040204020203" pitchFamily="34" charset="0"/>
              <a:cs typeface="Segoe UI" panose="020B0502040204020203" pitchFamily="34" charset="0"/>
            </a:endParaRPr>
          </a:p>
          <a:p>
            <a:pPr marL="342900" indent="-342900">
              <a:lnSpc>
                <a:spcPct val="100000"/>
              </a:lnSpc>
              <a:spcAft>
                <a:spcPts val="600"/>
              </a:spcAft>
              <a:buClr>
                <a:schemeClr val="accent2"/>
              </a:buClr>
              <a:buFont typeface="+mj-lt"/>
              <a:buAutoNum type="arabicPeriod"/>
              <a:defRPr/>
            </a:pPr>
            <a:endParaRPr lang="en-US" sz="1400" i="0" dirty="0">
              <a:solidFill>
                <a:srgbClr val="2E2E2E"/>
              </a:solidFill>
              <a:effectLst/>
              <a:cs typeface="Times New Roman" panose="02020603050405020304" pitchFamily="18" charset="0"/>
            </a:endParaRPr>
          </a:p>
        </p:txBody>
      </p:sp>
      <p:sp>
        <p:nvSpPr>
          <p:cNvPr id="6" name="Footer Placeholder 5">
            <a:extLst>
              <a:ext uri="{FF2B5EF4-FFF2-40B4-BE49-F238E27FC236}">
                <a16:creationId xmlns:a16="http://schemas.microsoft.com/office/drawing/2014/main" id="{9EA6E97B-E7BA-D940-B805-FD18542BB2C8}"/>
              </a:ext>
            </a:extLst>
          </p:cNvPr>
          <p:cNvSpPr>
            <a:spLocks noGrp="1"/>
          </p:cNvSpPr>
          <p:nvPr>
            <p:ph type="ftr" sz="quarter" idx="3"/>
          </p:nvPr>
        </p:nvSpPr>
        <p:spPr/>
        <p:txBody>
          <a:bodyPr/>
          <a:lstStyle/>
          <a:p>
            <a:r>
              <a:rPr lang="en-US" sz="1000" dirty="0"/>
              <a:t>Eco-Fertilization</a:t>
            </a:r>
          </a:p>
        </p:txBody>
      </p:sp>
      <p:sp>
        <p:nvSpPr>
          <p:cNvPr id="7" name="Slide Number Placeholder 6">
            <a:extLst>
              <a:ext uri="{FF2B5EF4-FFF2-40B4-BE49-F238E27FC236}">
                <a16:creationId xmlns:a16="http://schemas.microsoft.com/office/drawing/2014/main" id="{04BEA5C9-CEB6-A647-91DE-72790775174E}"/>
              </a:ext>
            </a:extLst>
          </p:cNvPr>
          <p:cNvSpPr>
            <a:spLocks noGrp="1"/>
          </p:cNvSpPr>
          <p:nvPr>
            <p:ph type="sldNum" sz="quarter" idx="4"/>
          </p:nvPr>
        </p:nvSpPr>
        <p:spPr/>
        <p:txBody>
          <a:bodyPr/>
          <a:lstStyle/>
          <a:p>
            <a:fld id="{9860EDB8-5305-433F-BE41-D7A86D811DB3}" type="slidenum">
              <a:rPr lang="en-US" sz="1000" smtClean="0"/>
              <a:pPr/>
              <a:t>1</a:t>
            </a:fld>
            <a:endParaRPr lang="en-US" sz="1000" dirty="0"/>
          </a:p>
        </p:txBody>
      </p:sp>
      <p:sp>
        <p:nvSpPr>
          <p:cNvPr id="9" name="Date Placeholder 8">
            <a:extLst>
              <a:ext uri="{FF2B5EF4-FFF2-40B4-BE49-F238E27FC236}">
                <a16:creationId xmlns:a16="http://schemas.microsoft.com/office/drawing/2014/main" id="{5380378F-AC4A-8245-B4D7-F7C74365D53C}"/>
              </a:ext>
            </a:extLst>
          </p:cNvPr>
          <p:cNvSpPr>
            <a:spLocks noGrp="1"/>
          </p:cNvSpPr>
          <p:nvPr>
            <p:ph type="dt" sz="half" idx="2"/>
          </p:nvPr>
        </p:nvSpPr>
        <p:spPr/>
        <p:txBody>
          <a:bodyPr/>
          <a:lstStyle/>
          <a:p>
            <a:fld id="{A5CA5262-170D-47B6-AD43-1370BFF547D4}" type="datetime1">
              <a:rPr lang="en-IN" sz="1000" smtClean="0"/>
              <a:t>27-06-2022</a:t>
            </a:fld>
            <a:endParaRPr lang="en-US" sz="1000" dirty="0"/>
          </a:p>
        </p:txBody>
      </p:sp>
    </p:spTree>
    <p:extLst>
      <p:ext uri="{BB962C8B-B14F-4D97-AF65-F5344CB8AC3E}">
        <p14:creationId xmlns:p14="http://schemas.microsoft.com/office/powerpoint/2010/main" val="3457616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Data Preparation</a:t>
            </a:r>
          </a:p>
        </p:txBody>
      </p:sp>
      <p:sp>
        <p:nvSpPr>
          <p:cNvPr id="8" name="Footer Placeholder 7">
            <a:extLst>
              <a:ext uri="{FF2B5EF4-FFF2-40B4-BE49-F238E27FC236}">
                <a16:creationId xmlns:a16="http://schemas.microsoft.com/office/drawing/2014/main" id="{F924504A-9658-0F42-840E-9DF667C41E9E}"/>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0336F26D-10E6-E544-8379-59E26DD7BE70}"/>
              </a:ext>
            </a:extLst>
          </p:cNvPr>
          <p:cNvSpPr>
            <a:spLocks noGrp="1"/>
          </p:cNvSpPr>
          <p:nvPr>
            <p:ph type="sldNum" sz="quarter" idx="4"/>
          </p:nvPr>
        </p:nvSpPr>
        <p:spPr/>
        <p:txBody>
          <a:bodyPr/>
          <a:lstStyle/>
          <a:p>
            <a:fld id="{9860EDB8-5305-433F-BE41-D7A86D811DB3}" type="slidenum">
              <a:rPr lang="en-US" sz="1000" smtClean="0"/>
              <a:pPr/>
              <a:t>19</a:t>
            </a:fld>
            <a:endParaRPr lang="en-US" sz="1000" dirty="0"/>
          </a:p>
        </p:txBody>
      </p:sp>
      <p:sp>
        <p:nvSpPr>
          <p:cNvPr id="10" name="Date Placeholder 9">
            <a:extLst>
              <a:ext uri="{FF2B5EF4-FFF2-40B4-BE49-F238E27FC236}">
                <a16:creationId xmlns:a16="http://schemas.microsoft.com/office/drawing/2014/main" id="{B27DAA8D-AB65-0747-A603-E958506D850D}"/>
              </a:ext>
            </a:extLst>
          </p:cNvPr>
          <p:cNvSpPr>
            <a:spLocks noGrp="1"/>
          </p:cNvSpPr>
          <p:nvPr>
            <p:ph type="dt" sz="half" idx="2"/>
          </p:nvPr>
        </p:nvSpPr>
        <p:spPr/>
        <p:txBody>
          <a:bodyPr/>
          <a:lstStyle/>
          <a:p>
            <a:fld id="{5AB88423-7226-4779-A374-DA5E6D624AD9}" type="datetime1">
              <a:rPr lang="en-IN" sz="1000" smtClean="0"/>
              <a:t>27-06-2022</a:t>
            </a:fld>
            <a:endParaRPr lang="en-US" sz="1000" dirty="0"/>
          </a:p>
        </p:txBody>
      </p:sp>
      <p:sp>
        <p:nvSpPr>
          <p:cNvPr id="2" name="Rectangle 1">
            <a:extLst>
              <a:ext uri="{FF2B5EF4-FFF2-40B4-BE49-F238E27FC236}">
                <a16:creationId xmlns:a16="http://schemas.microsoft.com/office/drawing/2014/main" id="{E88DC89F-1D5C-E950-95F4-11C69C5CF597}"/>
              </a:ext>
            </a:extLst>
          </p:cNvPr>
          <p:cNvSpPr/>
          <p:nvPr/>
        </p:nvSpPr>
        <p:spPr>
          <a:xfrm>
            <a:off x="521206" y="1577214"/>
            <a:ext cx="5574794" cy="1069716"/>
          </a:xfrm>
          <a:prstGeom prst="rect">
            <a:avLst/>
          </a:prstGeom>
        </p:spPr>
        <p:txBody>
          <a:bodyPr wrap="square">
            <a:spAutoFit/>
          </a:bodyPr>
          <a:lstStyle/>
          <a:p>
            <a:pPr algn="just">
              <a:lnSpc>
                <a:spcPts val="1800"/>
              </a:lnSpc>
              <a:spcAft>
                <a:spcPts val="600"/>
              </a:spcAft>
            </a:pPr>
            <a:endParaRPr lang="en-IN" sz="1400" b="1" dirty="0">
              <a:solidFill>
                <a:srgbClr val="202124"/>
              </a:solidFill>
              <a:cs typeface="Segoe UI" panose="020B0502040204020203" pitchFamily="34" charset="0"/>
            </a:endParaRPr>
          </a:p>
          <a:p>
            <a:pPr algn="just">
              <a:lnSpc>
                <a:spcPts val="1800"/>
              </a:lnSpc>
              <a:spcAft>
                <a:spcPts val="600"/>
              </a:spcAft>
            </a:pPr>
            <a:r>
              <a:rPr lang="en-IN" sz="1200" dirty="0">
                <a:solidFill>
                  <a:srgbClr val="202124"/>
                </a:solidFill>
                <a:cs typeface="Segoe UI" panose="020B0502040204020203" pitchFamily="34" charset="0"/>
              </a:rPr>
              <a:t>Actual Dataset contains 8 features. All of the features are not useful for proposed model. Therefore, a dimension reduction technique called feature selection is applied </a:t>
            </a:r>
            <a:r>
              <a:rPr lang="en-US" sz="1200" dirty="0">
                <a:solidFill>
                  <a:srgbClr val="202124"/>
                </a:solidFill>
                <a:cs typeface="Segoe UI" panose="020B0502040204020203" pitchFamily="34" charset="0"/>
              </a:rPr>
              <a:t>and seven features, then selected for evaluation</a:t>
            </a:r>
            <a:endParaRPr lang="en-IN" sz="1200" dirty="0">
              <a:solidFill>
                <a:srgbClr val="202124"/>
              </a:solidFill>
              <a:cs typeface="Segoe UI" panose="020B0502040204020203" pitchFamily="34" charset="0"/>
            </a:endParaRPr>
          </a:p>
        </p:txBody>
      </p:sp>
      <p:pic>
        <p:nvPicPr>
          <p:cNvPr id="7" name="Picture 6">
            <a:extLst>
              <a:ext uri="{FF2B5EF4-FFF2-40B4-BE49-F238E27FC236}">
                <a16:creationId xmlns:a16="http://schemas.microsoft.com/office/drawing/2014/main" id="{80323D06-AA67-7175-90BE-24DEF4205694}"/>
              </a:ext>
            </a:extLst>
          </p:cNvPr>
          <p:cNvPicPr>
            <a:picLocks noChangeAspect="1"/>
          </p:cNvPicPr>
          <p:nvPr/>
        </p:nvPicPr>
        <p:blipFill>
          <a:blip r:embed="rId2"/>
          <a:stretch>
            <a:fillRect/>
          </a:stretch>
        </p:blipFill>
        <p:spPr>
          <a:xfrm>
            <a:off x="6733196" y="1602842"/>
            <a:ext cx="4603671" cy="4086404"/>
          </a:xfrm>
          <a:prstGeom prst="rect">
            <a:avLst/>
          </a:prstGeom>
          <a:ln>
            <a:noFill/>
          </a:ln>
          <a:effectLst>
            <a:outerShdw blurRad="292100" dist="139700" dir="2700000" algn="tl" rotWithShape="0">
              <a:srgbClr val="333333">
                <a:alpha val="65000"/>
              </a:srgbClr>
            </a:outerShdw>
          </a:effectLst>
        </p:spPr>
      </p:pic>
      <p:sp>
        <p:nvSpPr>
          <p:cNvPr id="12" name="Rectangle 11">
            <a:extLst>
              <a:ext uri="{FF2B5EF4-FFF2-40B4-BE49-F238E27FC236}">
                <a16:creationId xmlns:a16="http://schemas.microsoft.com/office/drawing/2014/main" id="{3D9372FD-8BFF-60FD-E250-036CA67AB627}"/>
              </a:ext>
            </a:extLst>
          </p:cNvPr>
          <p:cNvSpPr/>
          <p:nvPr/>
        </p:nvSpPr>
        <p:spPr>
          <a:xfrm>
            <a:off x="8101474" y="5792710"/>
            <a:ext cx="1867114" cy="307777"/>
          </a:xfrm>
          <a:prstGeom prst="rect">
            <a:avLst/>
          </a:prstGeom>
        </p:spPr>
        <p:txBody>
          <a:bodyPr wrap="none">
            <a:spAutoFit/>
          </a:bodyPr>
          <a:lstStyle/>
          <a:p>
            <a:r>
              <a:rPr lang="en-US" sz="1400" b="1" dirty="0">
                <a:cs typeface="Segoe UI Light" panose="020B0502040204020203" pitchFamily="34" charset="0"/>
              </a:rPr>
              <a:t>Customized Dataset</a:t>
            </a:r>
            <a:endParaRPr lang="en-US" sz="1400" dirty="0"/>
          </a:p>
        </p:txBody>
      </p:sp>
    </p:spTree>
    <p:extLst>
      <p:ext uri="{BB962C8B-B14F-4D97-AF65-F5344CB8AC3E}">
        <p14:creationId xmlns:p14="http://schemas.microsoft.com/office/powerpoint/2010/main" val="24413420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829D6-DAD0-B8C6-1E34-9DF0ECA88E3F}"/>
              </a:ext>
            </a:extLst>
          </p:cNvPr>
          <p:cNvSpPr>
            <a:spLocks noGrp="1"/>
          </p:cNvSpPr>
          <p:nvPr>
            <p:ph type="title"/>
          </p:nvPr>
        </p:nvSpPr>
        <p:spPr/>
        <p:txBody>
          <a:bodyPr/>
          <a:lstStyle/>
          <a:p>
            <a:r>
              <a:rPr lang="en-US" dirty="0"/>
              <a:t>Data Description</a:t>
            </a:r>
            <a:endParaRPr lang="en-IN" dirty="0"/>
          </a:p>
        </p:txBody>
      </p:sp>
      <p:sp>
        <p:nvSpPr>
          <p:cNvPr id="4" name="Date Placeholder 3">
            <a:extLst>
              <a:ext uri="{FF2B5EF4-FFF2-40B4-BE49-F238E27FC236}">
                <a16:creationId xmlns:a16="http://schemas.microsoft.com/office/drawing/2014/main" id="{9A5451AC-BD26-57F8-BB37-DA70F7FED3AF}"/>
              </a:ext>
            </a:extLst>
          </p:cNvPr>
          <p:cNvSpPr>
            <a:spLocks noGrp="1"/>
          </p:cNvSpPr>
          <p:nvPr>
            <p:ph type="dt" sz="half" idx="2"/>
          </p:nvPr>
        </p:nvSpPr>
        <p:spPr/>
        <p:txBody>
          <a:bodyPr/>
          <a:lstStyle/>
          <a:p>
            <a:fld id="{D8BED2D1-7367-4290-B446-319941C2CC80}" type="datetime1">
              <a:rPr lang="en-IN" sz="1000" smtClean="0"/>
              <a:t>27-06-2022</a:t>
            </a:fld>
            <a:endParaRPr lang="en-US" sz="1000" dirty="0"/>
          </a:p>
        </p:txBody>
      </p:sp>
      <p:sp>
        <p:nvSpPr>
          <p:cNvPr id="5" name="Footer Placeholder 4">
            <a:extLst>
              <a:ext uri="{FF2B5EF4-FFF2-40B4-BE49-F238E27FC236}">
                <a16:creationId xmlns:a16="http://schemas.microsoft.com/office/drawing/2014/main" id="{C3FF0569-848B-F820-B61A-61D2E58D4383}"/>
              </a:ext>
            </a:extLst>
          </p:cNvPr>
          <p:cNvSpPr>
            <a:spLocks noGrp="1"/>
          </p:cNvSpPr>
          <p:nvPr>
            <p:ph type="ftr" sz="quarter" idx="3"/>
          </p:nvPr>
        </p:nvSpPr>
        <p:spPr/>
        <p:txBody>
          <a:bodyPr/>
          <a:lstStyle/>
          <a:p>
            <a:r>
              <a:rPr lang="en-US" sz="1000" dirty="0"/>
              <a:t>Eco-Fertilization</a:t>
            </a:r>
          </a:p>
        </p:txBody>
      </p:sp>
      <p:sp>
        <p:nvSpPr>
          <p:cNvPr id="6" name="Slide Number Placeholder 5">
            <a:extLst>
              <a:ext uri="{FF2B5EF4-FFF2-40B4-BE49-F238E27FC236}">
                <a16:creationId xmlns:a16="http://schemas.microsoft.com/office/drawing/2014/main" id="{576AB2D1-DCE4-4366-B9DC-7364DC82B8C8}"/>
              </a:ext>
            </a:extLst>
          </p:cNvPr>
          <p:cNvSpPr>
            <a:spLocks noGrp="1"/>
          </p:cNvSpPr>
          <p:nvPr>
            <p:ph type="sldNum" sz="quarter" idx="4"/>
          </p:nvPr>
        </p:nvSpPr>
        <p:spPr/>
        <p:txBody>
          <a:bodyPr/>
          <a:lstStyle/>
          <a:p>
            <a:fld id="{9860EDB8-5305-433F-BE41-D7A86D811DB3}" type="slidenum">
              <a:rPr lang="en-US" smtClean="0"/>
              <a:pPr/>
              <a:t>20</a:t>
            </a:fld>
            <a:endParaRPr lang="en-US" dirty="0"/>
          </a:p>
        </p:txBody>
      </p:sp>
      <p:sp>
        <p:nvSpPr>
          <p:cNvPr id="8" name="Rectangle 7">
            <a:extLst>
              <a:ext uri="{FF2B5EF4-FFF2-40B4-BE49-F238E27FC236}">
                <a16:creationId xmlns:a16="http://schemas.microsoft.com/office/drawing/2014/main" id="{C2CEFEEF-7FC1-3BB5-E4ED-EA2E9242482B}"/>
              </a:ext>
            </a:extLst>
          </p:cNvPr>
          <p:cNvSpPr/>
          <p:nvPr/>
        </p:nvSpPr>
        <p:spPr>
          <a:xfrm>
            <a:off x="600968" y="1382517"/>
            <a:ext cx="1496773" cy="312843"/>
          </a:xfrm>
          <a:prstGeom prst="rect">
            <a:avLst/>
          </a:prstGeom>
        </p:spPr>
        <p:txBody>
          <a:bodyPr wrap="square">
            <a:spAutoFit/>
          </a:bodyPr>
          <a:lstStyle/>
          <a:p>
            <a:pPr algn="just">
              <a:lnSpc>
                <a:spcPts val="1800"/>
              </a:lnSpc>
              <a:spcAft>
                <a:spcPts val="600"/>
              </a:spcAft>
            </a:pPr>
            <a:r>
              <a:rPr lang="en-IN" sz="1400" b="1" dirty="0">
                <a:solidFill>
                  <a:srgbClr val="202124"/>
                </a:solidFill>
                <a:cs typeface="Segoe UI" panose="020B0502040204020203" pitchFamily="34" charset="0"/>
              </a:rPr>
              <a:t>Input Features :</a:t>
            </a:r>
          </a:p>
        </p:txBody>
      </p:sp>
      <p:sp>
        <p:nvSpPr>
          <p:cNvPr id="10" name="Rectangle 9">
            <a:extLst>
              <a:ext uri="{FF2B5EF4-FFF2-40B4-BE49-F238E27FC236}">
                <a16:creationId xmlns:a16="http://schemas.microsoft.com/office/drawing/2014/main" id="{311F06D7-3A91-8B62-22EA-8EFC2AD510FD}"/>
              </a:ext>
            </a:extLst>
          </p:cNvPr>
          <p:cNvSpPr/>
          <p:nvPr/>
        </p:nvSpPr>
        <p:spPr>
          <a:xfrm>
            <a:off x="600968" y="1782148"/>
            <a:ext cx="6458200" cy="2108269"/>
          </a:xfrm>
          <a:prstGeom prst="rect">
            <a:avLst/>
          </a:prstGeom>
        </p:spPr>
        <p:txBody>
          <a:bodyPr wrap="square">
            <a:spAutoFit/>
          </a:bodyPr>
          <a:lstStyle/>
          <a:p>
            <a:pPr marL="171450" indent="-171450">
              <a:spcAft>
                <a:spcPts val="600"/>
              </a:spcAft>
              <a:buFont typeface="Wingdings" pitchFamily="2" charset="2"/>
              <a:buChar char="Ø"/>
            </a:pPr>
            <a:r>
              <a:rPr lang="en-US" sz="1200" dirty="0">
                <a:solidFill>
                  <a:prstClr val="black">
                    <a:lumMod val="75000"/>
                    <a:lumOff val="25000"/>
                  </a:prstClr>
                </a:solidFill>
                <a:cs typeface="Segoe UI" panose="020B0502040204020203" pitchFamily="34" charset="0"/>
              </a:rPr>
              <a:t>Crop : </a:t>
            </a:r>
            <a:r>
              <a:rPr lang="en-US" sz="1200" i="1" dirty="0">
                <a:solidFill>
                  <a:prstClr val="black">
                    <a:lumMod val="75000"/>
                    <a:lumOff val="25000"/>
                  </a:prstClr>
                </a:solidFill>
                <a:cs typeface="Segoe UI" panose="020B0502040204020203" pitchFamily="34" charset="0"/>
              </a:rPr>
              <a:t>rice, cotton, etc.</a:t>
            </a:r>
          </a:p>
          <a:p>
            <a:pPr marL="171450" indent="-171450">
              <a:spcAft>
                <a:spcPts val="600"/>
              </a:spcAft>
              <a:buFont typeface="Wingdings" pitchFamily="2" charset="2"/>
              <a:buChar char="Ø"/>
            </a:pPr>
            <a:endParaRPr lang="en-US" sz="1200" i="1" dirty="0">
              <a:solidFill>
                <a:prstClr val="black">
                  <a:lumMod val="75000"/>
                  <a:lumOff val="25000"/>
                </a:prstClr>
              </a:solidFill>
              <a:cs typeface="Segoe UI" panose="020B0502040204020203" pitchFamily="34" charset="0"/>
            </a:endParaRPr>
          </a:p>
          <a:p>
            <a:pPr marL="171450" indent="-171450">
              <a:spcAft>
                <a:spcPts val="600"/>
              </a:spcAft>
              <a:buFont typeface="Wingdings" pitchFamily="2" charset="2"/>
              <a:buChar char="Ø"/>
            </a:pPr>
            <a:r>
              <a:rPr lang="en-US" sz="1200" dirty="0">
                <a:solidFill>
                  <a:prstClr val="black">
                    <a:lumMod val="75000"/>
                    <a:lumOff val="25000"/>
                  </a:prstClr>
                </a:solidFill>
                <a:cs typeface="Segoe UI" panose="020B0502040204020203" pitchFamily="34" charset="0"/>
              </a:rPr>
              <a:t>Temperature : </a:t>
            </a:r>
            <a:r>
              <a:rPr lang="en-IN" sz="1200" i="1" dirty="0"/>
              <a:t>temperature in degree Celsius</a:t>
            </a:r>
            <a:endParaRPr lang="en-US" sz="1200" i="1" dirty="0">
              <a:solidFill>
                <a:prstClr val="black">
                  <a:lumMod val="75000"/>
                  <a:lumOff val="25000"/>
                </a:prstClr>
              </a:solidFill>
              <a:cs typeface="Segoe UI" panose="020B0502040204020203" pitchFamily="34" charset="0"/>
            </a:endParaRPr>
          </a:p>
          <a:p>
            <a:pPr>
              <a:spcAft>
                <a:spcPts val="600"/>
              </a:spcAft>
            </a:pPr>
            <a:endParaRPr lang="en-US" sz="1200" dirty="0">
              <a:solidFill>
                <a:prstClr val="black">
                  <a:lumMod val="75000"/>
                  <a:lumOff val="25000"/>
                </a:prstClr>
              </a:solidFill>
              <a:latin typeface="+mj-lt"/>
              <a:cs typeface="Segoe UI" panose="020B0502040204020203" pitchFamily="34" charset="0"/>
            </a:endParaRPr>
          </a:p>
          <a:p>
            <a:pPr marL="171450" indent="-171450">
              <a:spcAft>
                <a:spcPts val="600"/>
              </a:spcAft>
              <a:buFont typeface="Wingdings" pitchFamily="2" charset="2"/>
              <a:buChar char="Ø"/>
            </a:pPr>
            <a:r>
              <a:rPr lang="en-US" sz="1200" dirty="0">
                <a:solidFill>
                  <a:prstClr val="black">
                    <a:lumMod val="75000"/>
                    <a:lumOff val="25000"/>
                  </a:prstClr>
                </a:solidFill>
                <a:cs typeface="Segoe UI" panose="020B0502040204020203" pitchFamily="34" charset="0"/>
              </a:rPr>
              <a:t>Humidity : </a:t>
            </a:r>
            <a:r>
              <a:rPr lang="en-IN" sz="1200" i="1" dirty="0"/>
              <a:t>relative humidity in percentage</a:t>
            </a:r>
          </a:p>
          <a:p>
            <a:pPr marL="171450" indent="-171450">
              <a:spcAft>
                <a:spcPts val="600"/>
              </a:spcAft>
              <a:buFont typeface="Wingdings" pitchFamily="2" charset="2"/>
              <a:buChar char="Ø"/>
            </a:pPr>
            <a:endParaRPr lang="en-IN" sz="1200" i="1" dirty="0"/>
          </a:p>
          <a:p>
            <a:pPr marL="171450" indent="-171450">
              <a:spcAft>
                <a:spcPts val="600"/>
              </a:spcAft>
              <a:buFont typeface="Wingdings" pitchFamily="2" charset="2"/>
              <a:buChar char="Ø"/>
            </a:pPr>
            <a:r>
              <a:rPr lang="en-IN" sz="1200" dirty="0"/>
              <a:t>Rainfall : </a:t>
            </a:r>
            <a:r>
              <a:rPr lang="en-IN" sz="1200" i="1" dirty="0"/>
              <a:t>rainfall in mm</a:t>
            </a:r>
          </a:p>
          <a:p>
            <a:pPr marL="171450" indent="-171450">
              <a:spcAft>
                <a:spcPts val="600"/>
              </a:spcAft>
              <a:buFont typeface="Wingdings" pitchFamily="2" charset="2"/>
              <a:buChar char="Ø"/>
            </a:pPr>
            <a:endParaRPr lang="en-US" sz="1200" dirty="0">
              <a:solidFill>
                <a:prstClr val="black">
                  <a:lumMod val="75000"/>
                  <a:lumOff val="25000"/>
                </a:prstClr>
              </a:solidFill>
              <a:cs typeface="Segoe UI" panose="020B0502040204020203" pitchFamily="34" charset="0"/>
            </a:endParaRPr>
          </a:p>
        </p:txBody>
      </p:sp>
      <p:sp>
        <p:nvSpPr>
          <p:cNvPr id="12" name="Rectangle 11">
            <a:extLst>
              <a:ext uri="{FF2B5EF4-FFF2-40B4-BE49-F238E27FC236}">
                <a16:creationId xmlns:a16="http://schemas.microsoft.com/office/drawing/2014/main" id="{438936F9-2C25-F9E6-BFCF-80872F5F1C12}"/>
              </a:ext>
            </a:extLst>
          </p:cNvPr>
          <p:cNvSpPr/>
          <p:nvPr/>
        </p:nvSpPr>
        <p:spPr>
          <a:xfrm>
            <a:off x="558952" y="3878536"/>
            <a:ext cx="2203704" cy="306109"/>
          </a:xfrm>
          <a:prstGeom prst="rect">
            <a:avLst/>
          </a:prstGeom>
        </p:spPr>
        <p:txBody>
          <a:bodyPr wrap="square">
            <a:spAutoFit/>
          </a:bodyPr>
          <a:lstStyle/>
          <a:p>
            <a:pPr algn="just">
              <a:lnSpc>
                <a:spcPts val="1800"/>
              </a:lnSpc>
              <a:spcAft>
                <a:spcPts val="600"/>
              </a:spcAft>
            </a:pPr>
            <a:r>
              <a:rPr lang="en-IN" sz="1400" b="1" dirty="0">
                <a:solidFill>
                  <a:srgbClr val="202124"/>
                </a:solidFill>
                <a:cs typeface="Segoe UI" panose="020B0502040204020203" pitchFamily="34" charset="0"/>
              </a:rPr>
              <a:t>Output Features :</a:t>
            </a:r>
          </a:p>
        </p:txBody>
      </p:sp>
      <p:sp>
        <p:nvSpPr>
          <p:cNvPr id="15" name="Rectangle 14">
            <a:extLst>
              <a:ext uri="{FF2B5EF4-FFF2-40B4-BE49-F238E27FC236}">
                <a16:creationId xmlns:a16="http://schemas.microsoft.com/office/drawing/2014/main" id="{6F0B8627-896A-08ED-341F-38D4ADB52896}"/>
              </a:ext>
            </a:extLst>
          </p:cNvPr>
          <p:cNvSpPr/>
          <p:nvPr/>
        </p:nvSpPr>
        <p:spPr>
          <a:xfrm>
            <a:off x="600968" y="4355159"/>
            <a:ext cx="6096000" cy="1646605"/>
          </a:xfrm>
          <a:prstGeom prst="rect">
            <a:avLst/>
          </a:prstGeom>
        </p:spPr>
        <p:txBody>
          <a:bodyPr>
            <a:spAutoFit/>
          </a:bodyPr>
          <a:lstStyle/>
          <a:p>
            <a:pPr marL="171450" indent="-171450">
              <a:buFont typeface="Wingdings" pitchFamily="2" charset="2"/>
              <a:buChar char="Ø"/>
            </a:pPr>
            <a:r>
              <a:rPr lang="en-IN" sz="1200" dirty="0"/>
              <a:t>Label_N :</a:t>
            </a:r>
            <a:r>
              <a:rPr lang="en-IN" sz="1200" dirty="0">
                <a:latin typeface="Menlo" panose="020B0609030804020204" pitchFamily="49" charset="0"/>
              </a:rPr>
              <a:t> </a:t>
            </a:r>
            <a:r>
              <a:rPr lang="en-IN" sz="1200" i="1" dirty="0"/>
              <a:t>ratio of Nitrogen content in soil</a:t>
            </a:r>
          </a:p>
          <a:p>
            <a:pPr marL="171450" indent="-171450">
              <a:buFont typeface="Wingdings" pitchFamily="2" charset="2"/>
              <a:buChar char="Ø"/>
            </a:pPr>
            <a:endParaRPr lang="en-IN" sz="1200" i="1" dirty="0">
              <a:solidFill>
                <a:prstClr val="black">
                  <a:lumMod val="75000"/>
                  <a:lumOff val="25000"/>
                </a:prstClr>
              </a:solidFill>
              <a:cs typeface="Segoe UI" panose="020B0502040204020203" pitchFamily="34" charset="0"/>
            </a:endParaRPr>
          </a:p>
          <a:p>
            <a:pPr marL="171450" indent="-171450">
              <a:buFont typeface="Wingdings" pitchFamily="2" charset="2"/>
              <a:buChar char="Ø"/>
            </a:pPr>
            <a:endParaRPr lang="en-IN" sz="1200" i="1" dirty="0">
              <a:solidFill>
                <a:prstClr val="black">
                  <a:lumMod val="75000"/>
                  <a:lumOff val="25000"/>
                </a:prstClr>
              </a:solidFill>
              <a:cs typeface="Segoe UI" panose="020B0502040204020203" pitchFamily="34" charset="0"/>
            </a:endParaRPr>
          </a:p>
          <a:p>
            <a:pPr marL="171450" indent="-171450">
              <a:buFont typeface="Wingdings" pitchFamily="2" charset="2"/>
              <a:buChar char="Ø"/>
            </a:pPr>
            <a:r>
              <a:rPr lang="en-US" sz="1200" dirty="0">
                <a:solidFill>
                  <a:prstClr val="black">
                    <a:lumMod val="75000"/>
                    <a:lumOff val="25000"/>
                  </a:prstClr>
                </a:solidFill>
                <a:cs typeface="Segoe UI" panose="020B0502040204020203" pitchFamily="34" charset="0"/>
              </a:rPr>
              <a:t>Label_P :  </a:t>
            </a:r>
            <a:r>
              <a:rPr lang="en-IN" sz="1200" i="1" dirty="0"/>
              <a:t>ratio of Phosphorous content in soil</a:t>
            </a:r>
            <a:endParaRPr lang="en-US" sz="1200" i="1" dirty="0">
              <a:solidFill>
                <a:prstClr val="black">
                  <a:lumMod val="75000"/>
                  <a:lumOff val="25000"/>
                </a:prstClr>
              </a:solidFill>
              <a:latin typeface="+mj-lt"/>
              <a:cs typeface="Segoe UI" panose="020B0502040204020203" pitchFamily="34" charset="0"/>
            </a:endParaRPr>
          </a:p>
          <a:p>
            <a:endParaRPr lang="en-US" sz="1200" dirty="0">
              <a:solidFill>
                <a:prstClr val="black">
                  <a:lumMod val="75000"/>
                  <a:lumOff val="25000"/>
                </a:prstClr>
              </a:solidFill>
              <a:cs typeface="Segoe UI" panose="020B0502040204020203" pitchFamily="34" charset="0"/>
            </a:endParaRPr>
          </a:p>
          <a:p>
            <a:endParaRPr lang="en-US" sz="1200" dirty="0">
              <a:solidFill>
                <a:prstClr val="black">
                  <a:lumMod val="75000"/>
                  <a:lumOff val="25000"/>
                </a:prstClr>
              </a:solidFill>
              <a:cs typeface="Segoe UI" panose="020B0502040204020203" pitchFamily="34" charset="0"/>
            </a:endParaRPr>
          </a:p>
          <a:p>
            <a:pPr marL="171450" indent="-171450">
              <a:spcAft>
                <a:spcPts val="600"/>
              </a:spcAft>
              <a:buFont typeface="Wingdings" pitchFamily="2" charset="2"/>
              <a:buChar char="Ø"/>
            </a:pPr>
            <a:r>
              <a:rPr lang="en-US" sz="1200" dirty="0">
                <a:solidFill>
                  <a:prstClr val="black">
                    <a:lumMod val="75000"/>
                    <a:lumOff val="25000"/>
                  </a:prstClr>
                </a:solidFill>
                <a:cs typeface="Segoe UI" panose="020B0502040204020203" pitchFamily="34" charset="0"/>
              </a:rPr>
              <a:t>Label_K :  </a:t>
            </a:r>
            <a:r>
              <a:rPr lang="en-IN" sz="1200" i="1" dirty="0"/>
              <a:t>ratio of Potassium content in soil</a:t>
            </a:r>
          </a:p>
          <a:p>
            <a:pPr marL="171450" indent="-171450">
              <a:spcAft>
                <a:spcPts val="600"/>
              </a:spcAft>
              <a:buFont typeface="Wingdings" pitchFamily="2" charset="2"/>
              <a:buChar char="Ø"/>
            </a:pPr>
            <a:endParaRPr lang="en-US" sz="1200" dirty="0">
              <a:solidFill>
                <a:prstClr val="black">
                  <a:lumMod val="75000"/>
                  <a:lumOff val="25000"/>
                </a:prstClr>
              </a:solidFill>
              <a:cs typeface="Segoe UI" panose="020B0502040204020203" pitchFamily="34" charset="0"/>
            </a:endParaRPr>
          </a:p>
        </p:txBody>
      </p:sp>
    </p:spTree>
    <p:extLst>
      <p:ext uri="{BB962C8B-B14F-4D97-AF65-F5344CB8AC3E}">
        <p14:creationId xmlns:p14="http://schemas.microsoft.com/office/powerpoint/2010/main" val="34332948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4D7C7-AE7C-74AF-8E6B-AE284B14E668}"/>
              </a:ext>
            </a:extLst>
          </p:cNvPr>
          <p:cNvSpPr>
            <a:spLocks noGrp="1"/>
          </p:cNvSpPr>
          <p:nvPr>
            <p:ph type="title"/>
          </p:nvPr>
        </p:nvSpPr>
        <p:spPr/>
        <p:txBody>
          <a:bodyPr/>
          <a:lstStyle/>
          <a:p>
            <a:r>
              <a:rPr lang="en-US" dirty="0"/>
              <a:t>Implementation Algorithm</a:t>
            </a:r>
            <a:endParaRPr lang="en-IN" dirty="0"/>
          </a:p>
        </p:txBody>
      </p:sp>
      <p:sp>
        <p:nvSpPr>
          <p:cNvPr id="3" name="Content Placeholder 2">
            <a:extLst>
              <a:ext uri="{FF2B5EF4-FFF2-40B4-BE49-F238E27FC236}">
                <a16:creationId xmlns:a16="http://schemas.microsoft.com/office/drawing/2014/main" id="{191B32B6-3B77-D026-E2F8-003F42E04CC0}"/>
              </a:ext>
            </a:extLst>
          </p:cNvPr>
          <p:cNvSpPr>
            <a:spLocks noGrp="1"/>
          </p:cNvSpPr>
          <p:nvPr>
            <p:ph sz="quarter" idx="10"/>
          </p:nvPr>
        </p:nvSpPr>
        <p:spPr>
          <a:xfrm>
            <a:off x="601133" y="1408094"/>
            <a:ext cx="2558380" cy="502482"/>
          </a:xfrm>
        </p:spPr>
        <p:txBody>
          <a:bodyPr>
            <a:noAutofit/>
          </a:bodyPr>
          <a:lstStyle/>
          <a:p>
            <a:pPr marL="0" lvl="1" indent="0">
              <a:buNone/>
            </a:pPr>
            <a:r>
              <a:rPr lang="en-US" sz="1400" b="1" dirty="0"/>
              <a:t>Random Forest Regression :</a:t>
            </a:r>
            <a:endParaRPr lang="en-IN" sz="1400" b="1" dirty="0"/>
          </a:p>
        </p:txBody>
      </p:sp>
      <p:sp>
        <p:nvSpPr>
          <p:cNvPr id="4" name="Date Placeholder 3">
            <a:extLst>
              <a:ext uri="{FF2B5EF4-FFF2-40B4-BE49-F238E27FC236}">
                <a16:creationId xmlns:a16="http://schemas.microsoft.com/office/drawing/2014/main" id="{C765CC15-5692-3B89-4CF6-353F50A3C1D8}"/>
              </a:ext>
            </a:extLst>
          </p:cNvPr>
          <p:cNvSpPr>
            <a:spLocks noGrp="1"/>
          </p:cNvSpPr>
          <p:nvPr>
            <p:ph type="dt" sz="half" idx="2"/>
          </p:nvPr>
        </p:nvSpPr>
        <p:spPr/>
        <p:txBody>
          <a:bodyPr/>
          <a:lstStyle/>
          <a:p>
            <a:fld id="{28C0B276-FA0D-4561-98D5-13E651EB1728}" type="datetime1">
              <a:rPr lang="en-IN" smtClean="0"/>
              <a:t>27-06-2022</a:t>
            </a:fld>
            <a:endParaRPr lang="en-US" dirty="0"/>
          </a:p>
        </p:txBody>
      </p:sp>
      <p:sp>
        <p:nvSpPr>
          <p:cNvPr id="5" name="Footer Placeholder 4">
            <a:extLst>
              <a:ext uri="{FF2B5EF4-FFF2-40B4-BE49-F238E27FC236}">
                <a16:creationId xmlns:a16="http://schemas.microsoft.com/office/drawing/2014/main" id="{F4FF380F-9F21-BC7F-5014-2A26216A27F9}"/>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6431DD43-022E-001D-1434-9F1F52F090FF}"/>
              </a:ext>
            </a:extLst>
          </p:cNvPr>
          <p:cNvSpPr>
            <a:spLocks noGrp="1"/>
          </p:cNvSpPr>
          <p:nvPr>
            <p:ph type="sldNum" sz="quarter" idx="4"/>
          </p:nvPr>
        </p:nvSpPr>
        <p:spPr/>
        <p:txBody>
          <a:bodyPr/>
          <a:lstStyle/>
          <a:p>
            <a:fld id="{9860EDB8-5305-433F-BE41-D7A86D811DB3}" type="slidenum">
              <a:rPr lang="en-US" smtClean="0"/>
              <a:pPr/>
              <a:t>21</a:t>
            </a:fld>
            <a:endParaRPr lang="en-US" dirty="0"/>
          </a:p>
        </p:txBody>
      </p:sp>
      <p:sp>
        <p:nvSpPr>
          <p:cNvPr id="7" name="TextBox 6">
            <a:extLst>
              <a:ext uri="{FF2B5EF4-FFF2-40B4-BE49-F238E27FC236}">
                <a16:creationId xmlns:a16="http://schemas.microsoft.com/office/drawing/2014/main" id="{A6C2DC45-F049-1E66-B555-366006C460CF}"/>
              </a:ext>
            </a:extLst>
          </p:cNvPr>
          <p:cNvSpPr txBox="1"/>
          <p:nvPr/>
        </p:nvSpPr>
        <p:spPr>
          <a:xfrm>
            <a:off x="6965510" y="2248532"/>
            <a:ext cx="4418770" cy="3046988"/>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Random forest (RF) is a collection of multiple decision trees that have variable hyper-parameters and are trained using varying subsets of data.</a:t>
            </a:r>
          </a:p>
          <a:p>
            <a:pPr algn="just"/>
            <a:endParaRPr lang="en-US" sz="1200" dirty="0"/>
          </a:p>
          <a:p>
            <a:pPr marL="171450" indent="-171450" algn="just">
              <a:buFont typeface="Arial" panose="020B0604020202020204" pitchFamily="34" charset="0"/>
              <a:buChar char="•"/>
            </a:pPr>
            <a:r>
              <a:rPr lang="en-US" sz="1200" dirty="0"/>
              <a:t>In our </a:t>
            </a:r>
            <a:r>
              <a:rPr lang="en-US" sz="1200" dirty="0" err="1"/>
              <a:t>project,we</a:t>
            </a:r>
            <a:r>
              <a:rPr lang="en-US" sz="1200" dirty="0"/>
              <a:t> are going to take crop and location as input, and based on it, we will predict the value of N, P, and K.</a:t>
            </a:r>
          </a:p>
          <a:p>
            <a:pPr algn="just"/>
            <a:endParaRPr lang="en-US" sz="1200" dirty="0"/>
          </a:p>
          <a:p>
            <a:pPr marL="171450" indent="-171450" algn="just">
              <a:buFont typeface="Arial" panose="020B0604020202020204" pitchFamily="34" charset="0"/>
              <a:buChar char="•"/>
            </a:pPr>
            <a:r>
              <a:rPr lang="en-US" sz="1200" dirty="0"/>
              <a:t>First, we will divide our dataset into training and test datasets, where the training dataset is 80% of the original data and the rest 20% is test data.</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Then we will create three different random forests of size 50 (decision tree) for each N, P, and K and outputs the mean of the classes as the prediction of all the trees, shown in Table</a:t>
            </a:r>
            <a:endParaRPr lang="en-IN" sz="1200" dirty="0"/>
          </a:p>
          <a:p>
            <a:pPr marL="171450" indent="-171450" algn="just">
              <a:buFont typeface="Arial" panose="020B0604020202020204" pitchFamily="34" charset="0"/>
              <a:buChar char="•"/>
            </a:pPr>
            <a:endParaRPr lang="en-US" sz="1200" dirty="0"/>
          </a:p>
        </p:txBody>
      </p:sp>
      <p:pic>
        <p:nvPicPr>
          <p:cNvPr id="9" name="Picture 8">
            <a:extLst>
              <a:ext uri="{FF2B5EF4-FFF2-40B4-BE49-F238E27FC236}">
                <a16:creationId xmlns:a16="http://schemas.microsoft.com/office/drawing/2014/main" id="{A8AC577A-5B06-BB44-C725-0EFDECB1E6D6}"/>
              </a:ext>
            </a:extLst>
          </p:cNvPr>
          <p:cNvPicPr>
            <a:picLocks noChangeAspect="1"/>
          </p:cNvPicPr>
          <p:nvPr/>
        </p:nvPicPr>
        <p:blipFill>
          <a:blip r:embed="rId2"/>
          <a:stretch>
            <a:fillRect/>
          </a:stretch>
        </p:blipFill>
        <p:spPr>
          <a:xfrm>
            <a:off x="737362" y="2033144"/>
            <a:ext cx="5651500" cy="3225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641048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4D7C7-AE7C-74AF-8E6B-AE284B14E668}"/>
              </a:ext>
            </a:extLst>
          </p:cNvPr>
          <p:cNvSpPr>
            <a:spLocks noGrp="1"/>
          </p:cNvSpPr>
          <p:nvPr>
            <p:ph type="title"/>
          </p:nvPr>
        </p:nvSpPr>
        <p:spPr/>
        <p:txBody>
          <a:bodyPr/>
          <a:lstStyle/>
          <a:p>
            <a:r>
              <a:rPr lang="en-US" dirty="0"/>
              <a:t>Implementation Algorithm </a:t>
            </a:r>
            <a:endParaRPr lang="en-IN" dirty="0"/>
          </a:p>
        </p:txBody>
      </p:sp>
      <p:sp>
        <p:nvSpPr>
          <p:cNvPr id="3" name="Content Placeholder 2">
            <a:extLst>
              <a:ext uri="{FF2B5EF4-FFF2-40B4-BE49-F238E27FC236}">
                <a16:creationId xmlns:a16="http://schemas.microsoft.com/office/drawing/2014/main" id="{191B32B6-3B77-D026-E2F8-003F42E04CC0}"/>
              </a:ext>
            </a:extLst>
          </p:cNvPr>
          <p:cNvSpPr>
            <a:spLocks noGrp="1"/>
          </p:cNvSpPr>
          <p:nvPr>
            <p:ph sz="quarter" idx="10"/>
          </p:nvPr>
        </p:nvSpPr>
        <p:spPr>
          <a:xfrm>
            <a:off x="601133" y="1408094"/>
            <a:ext cx="10836750" cy="640080"/>
          </a:xfrm>
        </p:spPr>
        <p:txBody>
          <a:bodyPr>
            <a:normAutofit/>
          </a:bodyPr>
          <a:lstStyle/>
          <a:p>
            <a:r>
              <a:rPr lang="en-US" sz="1400" b="1" dirty="0"/>
              <a:t>Algorithm : Random Forest Regression</a:t>
            </a:r>
          </a:p>
        </p:txBody>
      </p:sp>
      <p:sp>
        <p:nvSpPr>
          <p:cNvPr id="4" name="Date Placeholder 3">
            <a:extLst>
              <a:ext uri="{FF2B5EF4-FFF2-40B4-BE49-F238E27FC236}">
                <a16:creationId xmlns:a16="http://schemas.microsoft.com/office/drawing/2014/main" id="{C765CC15-5692-3B89-4CF6-353F50A3C1D8}"/>
              </a:ext>
            </a:extLst>
          </p:cNvPr>
          <p:cNvSpPr>
            <a:spLocks noGrp="1"/>
          </p:cNvSpPr>
          <p:nvPr>
            <p:ph type="dt" sz="half" idx="2"/>
          </p:nvPr>
        </p:nvSpPr>
        <p:spPr/>
        <p:txBody>
          <a:bodyPr/>
          <a:lstStyle/>
          <a:p>
            <a:fld id="{28C0B276-FA0D-4561-98D5-13E651EB1728}" type="datetime1">
              <a:rPr lang="en-IN" smtClean="0"/>
              <a:t>27-06-2022</a:t>
            </a:fld>
            <a:endParaRPr lang="en-US" dirty="0"/>
          </a:p>
        </p:txBody>
      </p:sp>
      <p:sp>
        <p:nvSpPr>
          <p:cNvPr id="5" name="Footer Placeholder 4">
            <a:extLst>
              <a:ext uri="{FF2B5EF4-FFF2-40B4-BE49-F238E27FC236}">
                <a16:creationId xmlns:a16="http://schemas.microsoft.com/office/drawing/2014/main" id="{F4FF380F-9F21-BC7F-5014-2A26216A27F9}"/>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6431DD43-022E-001D-1434-9F1F52F090FF}"/>
              </a:ext>
            </a:extLst>
          </p:cNvPr>
          <p:cNvSpPr>
            <a:spLocks noGrp="1"/>
          </p:cNvSpPr>
          <p:nvPr>
            <p:ph type="sldNum" sz="quarter" idx="4"/>
          </p:nvPr>
        </p:nvSpPr>
        <p:spPr/>
        <p:txBody>
          <a:bodyPr/>
          <a:lstStyle/>
          <a:p>
            <a:fld id="{9860EDB8-5305-433F-BE41-D7A86D811DB3}" type="slidenum">
              <a:rPr lang="en-US" smtClean="0"/>
              <a:pPr/>
              <a:t>22</a:t>
            </a:fld>
            <a:endParaRPr lang="en-US" dirty="0"/>
          </a:p>
        </p:txBody>
      </p:sp>
      <p:graphicFrame>
        <p:nvGraphicFramePr>
          <p:cNvPr id="10" name="Table 10">
            <a:extLst>
              <a:ext uri="{FF2B5EF4-FFF2-40B4-BE49-F238E27FC236}">
                <a16:creationId xmlns:a16="http://schemas.microsoft.com/office/drawing/2014/main" id="{B537B3EB-E3AD-D0B6-B0A5-72F69F776B57}"/>
              </a:ext>
            </a:extLst>
          </p:cNvPr>
          <p:cNvGraphicFramePr>
            <a:graphicFrameLocks noGrp="1"/>
          </p:cNvGraphicFramePr>
          <p:nvPr>
            <p:extLst>
              <p:ext uri="{D42A27DB-BD31-4B8C-83A1-F6EECF244321}">
                <p14:modId xmlns:p14="http://schemas.microsoft.com/office/powerpoint/2010/main" val="3276219244"/>
              </p:ext>
            </p:extLst>
          </p:nvPr>
        </p:nvGraphicFramePr>
        <p:xfrm>
          <a:off x="691055" y="1953581"/>
          <a:ext cx="8128000" cy="3243727"/>
        </p:xfrm>
        <a:graphic>
          <a:graphicData uri="http://schemas.openxmlformats.org/drawingml/2006/table">
            <a:tbl>
              <a:tblPr bandRow="1">
                <a:tableStyleId>{0505E3EF-67EA-436B-97B2-0124C06EBD24}</a:tableStyleId>
              </a:tblPr>
              <a:tblGrid>
                <a:gridCol w="8128000">
                  <a:extLst>
                    <a:ext uri="{9D8B030D-6E8A-4147-A177-3AD203B41FA5}">
                      <a16:colId xmlns:a16="http://schemas.microsoft.com/office/drawing/2014/main" val="1642105269"/>
                    </a:ext>
                  </a:extLst>
                </a:gridCol>
              </a:tblGrid>
              <a:tr h="3407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dirty="0">
                          <a:latin typeface="Times" pitchFamily="2" charset="0"/>
                        </a:rPr>
                        <a:t>BEGIN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dirty="0">
                        <a:latin typeface="Times" pitchFamily="2"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922749125"/>
                  </a:ext>
                </a:extLst>
              </a:tr>
              <a:tr h="5448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1" dirty="0">
                          <a:latin typeface="Times" pitchFamily="2" charset="0"/>
                        </a:rPr>
                        <a:t>Step 1 </a:t>
                      </a:r>
                      <a:r>
                        <a:rPr lang="en-IN" sz="1200" b="0" dirty="0">
                          <a:latin typeface="Times" pitchFamily="2" charset="0"/>
                        </a:rPr>
                        <a:t>: Split the dataset n=2200 into training and test dataset (Where training set is 80% and test set is 20% that is training set=1,760 and test set=240).</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25735062"/>
                  </a:ext>
                </a:extLst>
              </a:tr>
              <a:tr h="544835">
                <a:tc>
                  <a:txBody>
                    <a:bodyPr/>
                    <a:lstStyle/>
                    <a:p>
                      <a:r>
                        <a:rPr lang="en-IN" sz="1200" b="1" dirty="0">
                          <a:latin typeface="Times" pitchFamily="2" charset="0"/>
                        </a:rPr>
                        <a:t>Step 2 </a:t>
                      </a:r>
                      <a:r>
                        <a:rPr lang="en-US" sz="1200" b="0" i="0" dirty="0">
                          <a:latin typeface="Times" pitchFamily="2" charset="0"/>
                        </a:rPr>
                        <a:t>: Apply random forest regression to each N, P and K (Nitrogen, Phosphorus &amp; Potassium) value with </a:t>
                      </a:r>
                      <a:r>
                        <a:rPr lang="en-US" sz="1200" b="0" i="0" dirty="0" err="1">
                          <a:latin typeface="Times" pitchFamily="2" charset="0"/>
                        </a:rPr>
                        <a:t>n_estimators</a:t>
                      </a:r>
                      <a:r>
                        <a:rPr lang="en-US" sz="1200" b="0" i="0" dirty="0">
                          <a:latin typeface="Times" pitchFamily="2" charset="0"/>
                        </a:rPr>
                        <a:t>=50 (</a:t>
                      </a:r>
                      <a:r>
                        <a:rPr lang="en-US" sz="1200" b="0" i="0" dirty="0" err="1">
                          <a:latin typeface="Times" pitchFamily="2" charset="0"/>
                        </a:rPr>
                        <a:t>n_estimators</a:t>
                      </a:r>
                      <a:r>
                        <a:rPr lang="en-US" sz="1200" b="0" i="0" dirty="0">
                          <a:latin typeface="Times" pitchFamily="2" charset="0"/>
                        </a:rPr>
                        <a:t> is the number of decision tree).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19014273"/>
                  </a:ext>
                </a:extLst>
              </a:tr>
              <a:tr h="544835">
                <a:tc>
                  <a:txBody>
                    <a:bodyPr/>
                    <a:lstStyle/>
                    <a:p>
                      <a:pPr marL="0" marR="0" lvl="0" indent="0" algn="l" defTabSz="914400" rtl="0" eaLnBrk="1" fontAlgn="auto" latinLnBrk="0" hangingPunct="1">
                        <a:lnSpc>
                          <a:spcPct val="150000"/>
                        </a:lnSpc>
                        <a:spcBef>
                          <a:spcPts val="1000"/>
                        </a:spcBef>
                        <a:spcAft>
                          <a:spcPts val="1200"/>
                        </a:spcAft>
                        <a:buClrTx/>
                        <a:buSzTx/>
                        <a:buFontTx/>
                        <a:buNone/>
                        <a:tabLst/>
                        <a:defRPr/>
                      </a:pPr>
                      <a:r>
                        <a:rPr lang="en-IN" sz="1200" b="1" dirty="0">
                          <a:latin typeface="Times" pitchFamily="2" charset="0"/>
                        </a:rPr>
                        <a:t>Step 3 </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Train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N_label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P_Label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and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K_Label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with the training dataset and dependent variable (Where dependent variable is N for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N_Label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P for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P_Label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 and K for </a:t>
                      </a:r>
                      <a:r>
                        <a:rPr kumimoji="0" lang="en-IN" sz="1200" b="0" i="0" u="none" strike="noStrike" kern="1200" cap="none" spc="0" normalizeH="0" baseline="0" noProof="0" dirty="0" err="1">
                          <a:ln>
                            <a:noFill/>
                          </a:ln>
                          <a:solidFill>
                            <a:prstClr val="black">
                              <a:lumMod val="75000"/>
                              <a:lumOff val="25000"/>
                            </a:prstClr>
                          </a:solidFill>
                          <a:effectLst/>
                          <a:uLnTx/>
                          <a:uFillTx/>
                          <a:latin typeface="Times" pitchFamily="2" charset="0"/>
                          <a:ea typeface="+mn-ea"/>
                          <a:cs typeface="+mn-cs"/>
                        </a:rPr>
                        <a:t>K_Label</a:t>
                      </a:r>
                      <a:r>
                        <a:rPr kumimoji="0" lang="en-IN" sz="1200" b="0" i="0" u="none" strike="noStrike" kern="1200" cap="none" spc="0" normalizeH="0" baseline="0" noProof="0" dirty="0">
                          <a:ln>
                            <a:noFill/>
                          </a:ln>
                          <a:solidFill>
                            <a:prstClr val="black">
                              <a:lumMod val="75000"/>
                              <a:lumOff val="25000"/>
                            </a:prstClr>
                          </a:solidFill>
                          <a:effectLst/>
                          <a:uLnTx/>
                          <a:uFillTx/>
                          <a:latin typeface="Times" pitchFamily="2" charset="0"/>
                          <a:ea typeface="+mn-ea"/>
                          <a:cs typeface="+mn-cs"/>
                        </a:rPr>
                        <a: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791936554"/>
                  </a:ext>
                </a:extLst>
              </a:tr>
              <a:tr h="5448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1" dirty="0">
                          <a:latin typeface="Times" pitchFamily="2" charset="0"/>
                        </a:rPr>
                        <a:t>Step 4</a:t>
                      </a:r>
                      <a:r>
                        <a:rPr lang="en-IN" sz="1200" dirty="0">
                          <a:latin typeface="Times" pitchFamily="2" charset="0"/>
                        </a:rPr>
                        <a:t> : Each </a:t>
                      </a:r>
                      <a:r>
                        <a:rPr lang="en-IN" sz="1200" dirty="0" err="1">
                          <a:latin typeface="Times" pitchFamily="2" charset="0"/>
                        </a:rPr>
                        <a:t>N_Label</a:t>
                      </a:r>
                      <a:r>
                        <a:rPr lang="en-IN" sz="1200" dirty="0">
                          <a:latin typeface="Times" pitchFamily="2" charset="0"/>
                        </a:rPr>
                        <a:t>, </a:t>
                      </a:r>
                      <a:r>
                        <a:rPr lang="en-IN" sz="1200" dirty="0" err="1">
                          <a:latin typeface="Times" pitchFamily="2" charset="0"/>
                        </a:rPr>
                        <a:t>P_Label</a:t>
                      </a:r>
                      <a:r>
                        <a:rPr lang="en-IN" sz="1200" dirty="0">
                          <a:latin typeface="Times" pitchFamily="2" charset="0"/>
                        </a:rPr>
                        <a:t> and </a:t>
                      </a:r>
                      <a:r>
                        <a:rPr lang="en-IN" sz="1200" dirty="0" err="1">
                          <a:latin typeface="Times" pitchFamily="2" charset="0"/>
                        </a:rPr>
                        <a:t>K_Label</a:t>
                      </a:r>
                      <a:r>
                        <a:rPr lang="en-IN" sz="1200" dirty="0">
                          <a:latin typeface="Times" pitchFamily="2" charset="0"/>
                        </a:rPr>
                        <a:t> generates a 50 decision tree as an output based on training dataset.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98517653"/>
                  </a:ext>
                </a:extLst>
              </a:tr>
              <a:tr h="544835">
                <a:tc>
                  <a:txBody>
                    <a:bodyPr/>
                    <a:lstStyle/>
                    <a:p>
                      <a:r>
                        <a:rPr lang="en-US" sz="1200" b="1" dirty="0">
                          <a:latin typeface="Times" pitchFamily="2" charset="0"/>
                        </a:rPr>
                        <a:t>END</a:t>
                      </a:r>
                      <a:endParaRPr lang="en-US" sz="1200" dirty="0">
                        <a:latin typeface="Times" pitchFamily="2"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46690253"/>
                  </a:ext>
                </a:extLst>
              </a:tr>
            </a:tbl>
          </a:graphicData>
        </a:graphic>
      </p:graphicFrame>
    </p:spTree>
    <p:extLst>
      <p:ext uri="{BB962C8B-B14F-4D97-AF65-F5344CB8AC3E}">
        <p14:creationId xmlns:p14="http://schemas.microsoft.com/office/powerpoint/2010/main" val="39883231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4D7C7-AE7C-74AF-8E6B-AE284B14E668}"/>
              </a:ext>
            </a:extLst>
          </p:cNvPr>
          <p:cNvSpPr>
            <a:spLocks noGrp="1"/>
          </p:cNvSpPr>
          <p:nvPr>
            <p:ph type="title"/>
          </p:nvPr>
        </p:nvSpPr>
        <p:spPr/>
        <p:txBody>
          <a:bodyPr/>
          <a:lstStyle/>
          <a:p>
            <a:r>
              <a:rPr lang="en-US" dirty="0"/>
              <a:t>Implementation Algorithm</a:t>
            </a:r>
            <a:endParaRPr lang="en-IN" dirty="0"/>
          </a:p>
        </p:txBody>
      </p:sp>
      <p:sp>
        <p:nvSpPr>
          <p:cNvPr id="3" name="Content Placeholder 2">
            <a:extLst>
              <a:ext uri="{FF2B5EF4-FFF2-40B4-BE49-F238E27FC236}">
                <a16:creationId xmlns:a16="http://schemas.microsoft.com/office/drawing/2014/main" id="{191B32B6-3B77-D026-E2F8-003F42E04CC0}"/>
              </a:ext>
            </a:extLst>
          </p:cNvPr>
          <p:cNvSpPr>
            <a:spLocks noGrp="1"/>
          </p:cNvSpPr>
          <p:nvPr>
            <p:ph sz="quarter" idx="10"/>
          </p:nvPr>
        </p:nvSpPr>
        <p:spPr>
          <a:xfrm>
            <a:off x="601133" y="1408094"/>
            <a:ext cx="2558380" cy="502482"/>
          </a:xfrm>
        </p:spPr>
        <p:txBody>
          <a:bodyPr>
            <a:noAutofit/>
          </a:bodyPr>
          <a:lstStyle/>
          <a:p>
            <a:pPr marL="0" lvl="1" indent="0">
              <a:buNone/>
            </a:pPr>
            <a:r>
              <a:rPr lang="en-US" sz="1400" b="1" dirty="0"/>
              <a:t>Cross Validation :</a:t>
            </a:r>
            <a:endParaRPr lang="en-IN" sz="1400" b="1" dirty="0"/>
          </a:p>
        </p:txBody>
      </p:sp>
      <p:sp>
        <p:nvSpPr>
          <p:cNvPr id="4" name="Date Placeholder 3">
            <a:extLst>
              <a:ext uri="{FF2B5EF4-FFF2-40B4-BE49-F238E27FC236}">
                <a16:creationId xmlns:a16="http://schemas.microsoft.com/office/drawing/2014/main" id="{C765CC15-5692-3B89-4CF6-353F50A3C1D8}"/>
              </a:ext>
            </a:extLst>
          </p:cNvPr>
          <p:cNvSpPr>
            <a:spLocks noGrp="1"/>
          </p:cNvSpPr>
          <p:nvPr>
            <p:ph type="dt" sz="half" idx="2"/>
          </p:nvPr>
        </p:nvSpPr>
        <p:spPr/>
        <p:txBody>
          <a:bodyPr/>
          <a:lstStyle/>
          <a:p>
            <a:fld id="{28C0B276-FA0D-4561-98D5-13E651EB1728}" type="datetime1">
              <a:rPr lang="en-IN" smtClean="0"/>
              <a:t>27-06-2022</a:t>
            </a:fld>
            <a:endParaRPr lang="en-US" dirty="0"/>
          </a:p>
        </p:txBody>
      </p:sp>
      <p:sp>
        <p:nvSpPr>
          <p:cNvPr id="5" name="Footer Placeholder 4">
            <a:extLst>
              <a:ext uri="{FF2B5EF4-FFF2-40B4-BE49-F238E27FC236}">
                <a16:creationId xmlns:a16="http://schemas.microsoft.com/office/drawing/2014/main" id="{F4FF380F-9F21-BC7F-5014-2A26216A27F9}"/>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6431DD43-022E-001D-1434-9F1F52F090FF}"/>
              </a:ext>
            </a:extLst>
          </p:cNvPr>
          <p:cNvSpPr>
            <a:spLocks noGrp="1"/>
          </p:cNvSpPr>
          <p:nvPr>
            <p:ph type="sldNum" sz="quarter" idx="4"/>
          </p:nvPr>
        </p:nvSpPr>
        <p:spPr/>
        <p:txBody>
          <a:bodyPr/>
          <a:lstStyle/>
          <a:p>
            <a:fld id="{9860EDB8-5305-433F-BE41-D7A86D811DB3}" type="slidenum">
              <a:rPr lang="en-US" smtClean="0"/>
              <a:pPr/>
              <a:t>23</a:t>
            </a:fld>
            <a:endParaRPr lang="en-US" dirty="0"/>
          </a:p>
        </p:txBody>
      </p:sp>
      <p:sp>
        <p:nvSpPr>
          <p:cNvPr id="7" name="TextBox 6">
            <a:extLst>
              <a:ext uri="{FF2B5EF4-FFF2-40B4-BE49-F238E27FC236}">
                <a16:creationId xmlns:a16="http://schemas.microsoft.com/office/drawing/2014/main" id="{A6C2DC45-F049-1E66-B555-366006C460CF}"/>
              </a:ext>
            </a:extLst>
          </p:cNvPr>
          <p:cNvSpPr txBox="1"/>
          <p:nvPr/>
        </p:nvSpPr>
        <p:spPr>
          <a:xfrm>
            <a:off x="6810062" y="2545961"/>
            <a:ext cx="4418770" cy="2123658"/>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Cross-validation is a resampling technique for testing machine learning models on a small set of data. </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The algorithm has only one parameter, k, which determines how many groups a given data sample should be divided into. As a result, k-fold cross-validation is a common name for the procedure.</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When a specific number for k is supplied, it can be used in place of k in the model's reference, such as k=</a:t>
            </a:r>
            <a:r>
              <a:rPr lang="en-IN" sz="1200" dirty="0"/>
              <a:t>4</a:t>
            </a:r>
            <a:r>
              <a:rPr lang="en-US" sz="1200" dirty="0"/>
              <a:t> for </a:t>
            </a:r>
            <a:r>
              <a:rPr lang="en-IN" sz="1200" dirty="0"/>
              <a:t>4</a:t>
            </a:r>
            <a:r>
              <a:rPr lang="en-US" sz="1200" dirty="0"/>
              <a:t>-fold cross-validation.</a:t>
            </a:r>
            <a:endParaRPr lang="en-IN" sz="1200" dirty="0"/>
          </a:p>
        </p:txBody>
      </p:sp>
      <p:pic>
        <p:nvPicPr>
          <p:cNvPr id="9" name="Picture 8">
            <a:extLst>
              <a:ext uri="{FF2B5EF4-FFF2-40B4-BE49-F238E27FC236}">
                <a16:creationId xmlns:a16="http://schemas.microsoft.com/office/drawing/2014/main" id="{A8AC577A-5B06-BB44-C725-0EFDECB1E6D6}"/>
              </a:ext>
            </a:extLst>
          </p:cNvPr>
          <p:cNvPicPr>
            <a:picLocks noChangeAspect="1"/>
          </p:cNvPicPr>
          <p:nvPr/>
        </p:nvPicPr>
        <p:blipFill>
          <a:blip r:embed="rId2"/>
          <a:srcRect/>
          <a:stretch/>
        </p:blipFill>
        <p:spPr>
          <a:xfrm>
            <a:off x="1178825" y="2033144"/>
            <a:ext cx="4768573" cy="3225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056053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IN" dirty="0"/>
              <a:t>Results</a:t>
            </a:r>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6" y="1435608"/>
            <a:ext cx="5556504" cy="3977640"/>
          </a:xfrm>
        </p:spPr>
        <p:txBody>
          <a:bodyPr/>
          <a:lstStyle/>
          <a:p>
            <a:pPr algn="just"/>
            <a:r>
              <a:rPr lang="en-US" dirty="0"/>
              <a:t>Eco-Fertilization, a user-friendly system, has been implemented in the form of a website to provide cross-platform functionality and suggest appropriate timings and amount of nutrients required for an inputted crop with a heavy rainfall alert system (as shown in figures).</a:t>
            </a:r>
            <a:endParaRPr lang="en-IN" dirty="0"/>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27-06-2022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24</a:t>
            </a:fld>
            <a:endParaRPr lang="en-US" dirty="0"/>
          </a:p>
        </p:txBody>
      </p:sp>
      <p:pic>
        <p:nvPicPr>
          <p:cNvPr id="7" name="Picture 6">
            <a:extLst>
              <a:ext uri="{FF2B5EF4-FFF2-40B4-BE49-F238E27FC236}">
                <a16:creationId xmlns:a16="http://schemas.microsoft.com/office/drawing/2014/main" id="{713651B3-5024-46F5-ACC9-45B1266E724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374295" y="1494282"/>
            <a:ext cx="5274231" cy="3674066"/>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E9A87650-AEA9-4F89-8464-51E904F065F6}"/>
              </a:ext>
            </a:extLst>
          </p:cNvPr>
          <p:cNvSpPr txBox="1"/>
          <p:nvPr/>
        </p:nvSpPr>
        <p:spPr>
          <a:xfrm>
            <a:off x="8173143" y="5293735"/>
            <a:ext cx="2081019" cy="261610"/>
          </a:xfrm>
          <a:prstGeom prst="rect">
            <a:avLst/>
          </a:prstGeom>
          <a:noFill/>
        </p:spPr>
        <p:txBody>
          <a:bodyPr wrap="none" rtlCol="0">
            <a:spAutoFit/>
          </a:bodyPr>
          <a:lstStyle/>
          <a:p>
            <a:r>
              <a:rPr lang="en-US" sz="1100" dirty="0"/>
              <a:t>Homepage of Eco-Fertilization</a:t>
            </a:r>
            <a:endParaRPr lang="en-GB" sz="1100" dirty="0"/>
          </a:p>
        </p:txBody>
      </p:sp>
    </p:spTree>
    <p:extLst>
      <p:ext uri="{BB962C8B-B14F-4D97-AF65-F5344CB8AC3E}">
        <p14:creationId xmlns:p14="http://schemas.microsoft.com/office/powerpoint/2010/main" val="4286509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61DC3-D7A9-4DD0-B15C-89311672E649}"/>
              </a:ext>
            </a:extLst>
          </p:cNvPr>
          <p:cNvSpPr>
            <a:spLocks noGrp="1"/>
          </p:cNvSpPr>
          <p:nvPr>
            <p:ph type="title"/>
          </p:nvPr>
        </p:nvSpPr>
        <p:spPr/>
        <p:txBody>
          <a:bodyPr/>
          <a:lstStyle/>
          <a:p>
            <a:r>
              <a:rPr lang="en-IN" dirty="0"/>
              <a:t>Results</a:t>
            </a:r>
            <a:endParaRPr lang="en-GB" dirty="0"/>
          </a:p>
        </p:txBody>
      </p:sp>
      <p:sp>
        <p:nvSpPr>
          <p:cNvPr id="4" name="Date Placeholder 3">
            <a:extLst>
              <a:ext uri="{FF2B5EF4-FFF2-40B4-BE49-F238E27FC236}">
                <a16:creationId xmlns:a16="http://schemas.microsoft.com/office/drawing/2014/main" id="{BC15925A-FAFF-4CA3-9132-C5911AC6D7B5}"/>
              </a:ext>
            </a:extLst>
          </p:cNvPr>
          <p:cNvSpPr>
            <a:spLocks noGrp="1"/>
          </p:cNvSpPr>
          <p:nvPr>
            <p:ph type="dt" sz="half" idx="2"/>
          </p:nvPr>
        </p:nvSpPr>
        <p:spPr/>
        <p:txBody>
          <a:bodyPr/>
          <a:lstStyle/>
          <a:p>
            <a:fld id="{DEF1BF11-E4B8-465D-9EAD-FAA4D320ABEB}" type="datetime1">
              <a:rPr lang="en-IN" smtClean="0"/>
              <a:t>27-06-2022</a:t>
            </a:fld>
            <a:endParaRPr lang="en-US" dirty="0"/>
          </a:p>
        </p:txBody>
      </p:sp>
      <p:sp>
        <p:nvSpPr>
          <p:cNvPr id="5" name="Footer Placeholder 4">
            <a:extLst>
              <a:ext uri="{FF2B5EF4-FFF2-40B4-BE49-F238E27FC236}">
                <a16:creationId xmlns:a16="http://schemas.microsoft.com/office/drawing/2014/main" id="{49623500-3555-43B9-B21D-1693AD8F29C3}"/>
              </a:ext>
            </a:extLst>
          </p:cNvPr>
          <p:cNvSpPr>
            <a:spLocks noGrp="1"/>
          </p:cNvSpPr>
          <p:nvPr>
            <p:ph type="ftr" sz="quarter" idx="3"/>
          </p:nvPr>
        </p:nvSpPr>
        <p:spPr/>
        <p:txBody>
          <a:bodyPr/>
          <a:lstStyle/>
          <a:p>
            <a:r>
              <a:rPr lang="en-US"/>
              <a:t>Eco-Fertilization</a:t>
            </a:r>
            <a:endParaRPr lang="en-US" dirty="0"/>
          </a:p>
        </p:txBody>
      </p:sp>
      <p:sp>
        <p:nvSpPr>
          <p:cNvPr id="6" name="Slide Number Placeholder 5">
            <a:extLst>
              <a:ext uri="{FF2B5EF4-FFF2-40B4-BE49-F238E27FC236}">
                <a16:creationId xmlns:a16="http://schemas.microsoft.com/office/drawing/2014/main" id="{985DD744-AE56-4A10-895F-5C611AF9B432}"/>
              </a:ext>
            </a:extLst>
          </p:cNvPr>
          <p:cNvSpPr>
            <a:spLocks noGrp="1"/>
          </p:cNvSpPr>
          <p:nvPr>
            <p:ph type="sldNum" sz="quarter" idx="4"/>
          </p:nvPr>
        </p:nvSpPr>
        <p:spPr/>
        <p:txBody>
          <a:bodyPr/>
          <a:lstStyle/>
          <a:p>
            <a:fld id="{9860EDB8-5305-433F-BE41-D7A86D811DB3}" type="slidenum">
              <a:rPr lang="en-US" smtClean="0"/>
              <a:pPr/>
              <a:t>25</a:t>
            </a:fld>
            <a:endParaRPr lang="en-US" dirty="0"/>
          </a:p>
        </p:txBody>
      </p:sp>
      <p:pic>
        <p:nvPicPr>
          <p:cNvPr id="7" name="Content Placeholder 6">
            <a:extLst>
              <a:ext uri="{FF2B5EF4-FFF2-40B4-BE49-F238E27FC236}">
                <a16:creationId xmlns:a16="http://schemas.microsoft.com/office/drawing/2014/main" id="{AF278E89-1BE8-4334-96A9-03C9E6BD26A5}"/>
              </a:ext>
            </a:extLst>
          </p:cNvPr>
          <p:cNvPicPr>
            <a:picLocks noGrp="1"/>
          </p:cNvPicPr>
          <p:nvPr>
            <p:ph sz="quarter" idx="10"/>
          </p:nvPr>
        </p:nvPicPr>
        <p:blipFill>
          <a:blip r:embed="rId2" cstate="print">
            <a:extLst>
              <a:ext uri="{28A0092B-C50C-407E-A947-70E740481C1C}">
                <a14:useLocalDpi xmlns:a14="http://schemas.microsoft.com/office/drawing/2010/main" val="0"/>
              </a:ext>
            </a:extLst>
          </a:blip>
          <a:stretch>
            <a:fillRect/>
          </a:stretch>
        </p:blipFill>
        <p:spPr>
          <a:xfrm>
            <a:off x="642642" y="1565743"/>
            <a:ext cx="5237156" cy="3649117"/>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E41C1273-0309-4D4B-BF51-77438B752F5A}"/>
              </a:ext>
            </a:extLst>
          </p:cNvPr>
          <p:cNvSpPr txBox="1"/>
          <p:nvPr/>
        </p:nvSpPr>
        <p:spPr>
          <a:xfrm>
            <a:off x="2623930" y="5353360"/>
            <a:ext cx="875561" cy="261610"/>
          </a:xfrm>
          <a:prstGeom prst="rect">
            <a:avLst/>
          </a:prstGeom>
          <a:noFill/>
        </p:spPr>
        <p:txBody>
          <a:bodyPr wrap="none" rtlCol="0">
            <a:spAutoFit/>
          </a:bodyPr>
          <a:lstStyle/>
          <a:p>
            <a:r>
              <a:rPr lang="en-US" sz="1100" dirty="0"/>
              <a:t>Input Form</a:t>
            </a:r>
            <a:endParaRPr lang="en-GB" sz="1100" dirty="0"/>
          </a:p>
        </p:txBody>
      </p:sp>
      <p:pic>
        <p:nvPicPr>
          <p:cNvPr id="9" name="Picture 8">
            <a:extLst>
              <a:ext uri="{FF2B5EF4-FFF2-40B4-BE49-F238E27FC236}">
                <a16:creationId xmlns:a16="http://schemas.microsoft.com/office/drawing/2014/main" id="{ED295579-D674-4D60-98D4-D59E517A326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411370" y="1624762"/>
            <a:ext cx="5237156" cy="3608476"/>
          </a:xfrm>
          <a:prstGeom prst="rect">
            <a:avLst/>
          </a:prstGeom>
          <a:ln>
            <a:noFill/>
          </a:ln>
          <a:effectLst>
            <a:outerShdw blurRad="292100" dist="139700" dir="2700000" algn="tl" rotWithShape="0">
              <a:srgbClr val="333333">
                <a:alpha val="65000"/>
              </a:srgbClr>
            </a:outerShdw>
          </a:effectLst>
        </p:spPr>
      </p:pic>
      <p:sp>
        <p:nvSpPr>
          <p:cNvPr id="10" name="TextBox 9">
            <a:extLst>
              <a:ext uri="{FF2B5EF4-FFF2-40B4-BE49-F238E27FC236}">
                <a16:creationId xmlns:a16="http://schemas.microsoft.com/office/drawing/2014/main" id="{7CABFFBA-B571-4A6B-8546-E19734EC87E7}"/>
              </a:ext>
            </a:extLst>
          </p:cNvPr>
          <p:cNvSpPr txBox="1"/>
          <p:nvPr/>
        </p:nvSpPr>
        <p:spPr>
          <a:xfrm>
            <a:off x="7547113" y="5345665"/>
            <a:ext cx="2699778" cy="538609"/>
          </a:xfrm>
          <a:prstGeom prst="rect">
            <a:avLst/>
          </a:prstGeom>
          <a:noFill/>
        </p:spPr>
        <p:txBody>
          <a:bodyPr wrap="none" rtlCol="0">
            <a:spAutoFit/>
          </a:bodyPr>
          <a:lstStyle/>
          <a:p>
            <a:r>
              <a:rPr lang="en-US" sz="1100" dirty="0"/>
              <a:t>Details filled using the drop-down menu</a:t>
            </a:r>
            <a:endParaRPr lang="en-GB" sz="1100" dirty="0"/>
          </a:p>
          <a:p>
            <a:endParaRPr lang="en-GB" dirty="0"/>
          </a:p>
        </p:txBody>
      </p:sp>
    </p:spTree>
    <p:extLst>
      <p:ext uri="{BB962C8B-B14F-4D97-AF65-F5344CB8AC3E}">
        <p14:creationId xmlns:p14="http://schemas.microsoft.com/office/powerpoint/2010/main" val="6916446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5B300-AB5E-4E03-A30F-ABC74D2E53E5}"/>
              </a:ext>
            </a:extLst>
          </p:cNvPr>
          <p:cNvSpPr>
            <a:spLocks noGrp="1"/>
          </p:cNvSpPr>
          <p:nvPr>
            <p:ph type="title"/>
          </p:nvPr>
        </p:nvSpPr>
        <p:spPr/>
        <p:txBody>
          <a:bodyPr/>
          <a:lstStyle/>
          <a:p>
            <a:r>
              <a:rPr lang="en-GB" dirty="0"/>
              <a:t>Results</a:t>
            </a:r>
          </a:p>
        </p:txBody>
      </p:sp>
      <p:sp>
        <p:nvSpPr>
          <p:cNvPr id="4" name="Date Placeholder 3">
            <a:extLst>
              <a:ext uri="{FF2B5EF4-FFF2-40B4-BE49-F238E27FC236}">
                <a16:creationId xmlns:a16="http://schemas.microsoft.com/office/drawing/2014/main" id="{F83713D1-3F4E-4A90-887D-2D8583771B1F}"/>
              </a:ext>
            </a:extLst>
          </p:cNvPr>
          <p:cNvSpPr>
            <a:spLocks noGrp="1"/>
          </p:cNvSpPr>
          <p:nvPr>
            <p:ph type="dt" sz="half" idx="2"/>
          </p:nvPr>
        </p:nvSpPr>
        <p:spPr/>
        <p:txBody>
          <a:bodyPr/>
          <a:lstStyle/>
          <a:p>
            <a:fld id="{DEF1BF11-E4B8-465D-9EAD-FAA4D320ABEB}" type="datetime1">
              <a:rPr lang="en-IN" smtClean="0"/>
              <a:t>27-06-2022</a:t>
            </a:fld>
            <a:endParaRPr lang="en-US" dirty="0"/>
          </a:p>
        </p:txBody>
      </p:sp>
      <p:sp>
        <p:nvSpPr>
          <p:cNvPr id="5" name="Footer Placeholder 4">
            <a:extLst>
              <a:ext uri="{FF2B5EF4-FFF2-40B4-BE49-F238E27FC236}">
                <a16:creationId xmlns:a16="http://schemas.microsoft.com/office/drawing/2014/main" id="{3B937716-12BE-451D-8827-77031DA96211}"/>
              </a:ext>
            </a:extLst>
          </p:cNvPr>
          <p:cNvSpPr>
            <a:spLocks noGrp="1"/>
          </p:cNvSpPr>
          <p:nvPr>
            <p:ph type="ftr" sz="quarter" idx="3"/>
          </p:nvPr>
        </p:nvSpPr>
        <p:spPr/>
        <p:txBody>
          <a:bodyPr/>
          <a:lstStyle/>
          <a:p>
            <a:r>
              <a:rPr lang="en-US"/>
              <a:t>Eco-Fertilization</a:t>
            </a:r>
            <a:endParaRPr lang="en-US" dirty="0"/>
          </a:p>
        </p:txBody>
      </p:sp>
      <p:sp>
        <p:nvSpPr>
          <p:cNvPr id="6" name="Slide Number Placeholder 5">
            <a:extLst>
              <a:ext uri="{FF2B5EF4-FFF2-40B4-BE49-F238E27FC236}">
                <a16:creationId xmlns:a16="http://schemas.microsoft.com/office/drawing/2014/main" id="{B33A57EE-EB03-47BA-B469-15BC036AB2C3}"/>
              </a:ext>
            </a:extLst>
          </p:cNvPr>
          <p:cNvSpPr>
            <a:spLocks noGrp="1"/>
          </p:cNvSpPr>
          <p:nvPr>
            <p:ph type="sldNum" sz="quarter" idx="4"/>
          </p:nvPr>
        </p:nvSpPr>
        <p:spPr/>
        <p:txBody>
          <a:bodyPr/>
          <a:lstStyle/>
          <a:p>
            <a:fld id="{9860EDB8-5305-433F-BE41-D7A86D811DB3}" type="slidenum">
              <a:rPr lang="en-US" smtClean="0"/>
              <a:pPr/>
              <a:t>26</a:t>
            </a:fld>
            <a:endParaRPr lang="en-US" dirty="0"/>
          </a:p>
        </p:txBody>
      </p:sp>
      <p:pic>
        <p:nvPicPr>
          <p:cNvPr id="7" name="Content Placeholder 6">
            <a:extLst>
              <a:ext uri="{FF2B5EF4-FFF2-40B4-BE49-F238E27FC236}">
                <a16:creationId xmlns:a16="http://schemas.microsoft.com/office/drawing/2014/main" id="{56E1A0AA-00A7-4C6A-9A70-AECFEF72F6E1}"/>
              </a:ext>
            </a:extLst>
          </p:cNvPr>
          <p:cNvPicPr>
            <a:picLocks noGrp="1"/>
          </p:cNvPicPr>
          <p:nvPr>
            <p:ph sz="quarter" idx="10"/>
          </p:nvPr>
        </p:nvPicPr>
        <p:blipFill>
          <a:blip r:embed="rId2" cstate="print">
            <a:extLst>
              <a:ext uri="{28A0092B-C50C-407E-A947-70E740481C1C}">
                <a14:useLocalDpi xmlns:a14="http://schemas.microsoft.com/office/drawing/2010/main" val="0"/>
              </a:ext>
            </a:extLst>
          </a:blip>
          <a:stretch>
            <a:fillRect/>
          </a:stretch>
        </p:blipFill>
        <p:spPr>
          <a:xfrm>
            <a:off x="539750" y="1650363"/>
            <a:ext cx="5313986" cy="3547745"/>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A69F89A3-C6D4-48B8-8CAA-E5B56D3BB72E}"/>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334539" y="1650364"/>
            <a:ext cx="5313987" cy="3547745"/>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4B7B95D1-2E97-4417-98E5-A2F37BB70092}"/>
              </a:ext>
            </a:extLst>
          </p:cNvPr>
          <p:cNvSpPr txBox="1"/>
          <p:nvPr/>
        </p:nvSpPr>
        <p:spPr>
          <a:xfrm>
            <a:off x="1902959" y="5431725"/>
            <a:ext cx="2587568" cy="538609"/>
          </a:xfrm>
          <a:prstGeom prst="rect">
            <a:avLst/>
          </a:prstGeom>
          <a:noFill/>
        </p:spPr>
        <p:txBody>
          <a:bodyPr wrap="none" rtlCol="0">
            <a:spAutoFit/>
          </a:bodyPr>
          <a:lstStyle/>
          <a:p>
            <a:r>
              <a:rPr lang="en-US" sz="1100" dirty="0"/>
              <a:t>Applying Algorithm to inputted details</a:t>
            </a:r>
            <a:endParaRPr lang="en-GB" sz="1100" dirty="0"/>
          </a:p>
          <a:p>
            <a:endParaRPr lang="en-GB" dirty="0"/>
          </a:p>
        </p:txBody>
      </p:sp>
      <p:sp>
        <p:nvSpPr>
          <p:cNvPr id="10" name="TextBox 9">
            <a:extLst>
              <a:ext uri="{FF2B5EF4-FFF2-40B4-BE49-F238E27FC236}">
                <a16:creationId xmlns:a16="http://schemas.microsoft.com/office/drawing/2014/main" id="{5B72C6C2-8174-4D62-A1C4-70E72552D2B8}"/>
              </a:ext>
            </a:extLst>
          </p:cNvPr>
          <p:cNvSpPr txBox="1"/>
          <p:nvPr/>
        </p:nvSpPr>
        <p:spPr>
          <a:xfrm>
            <a:off x="6925902" y="5406098"/>
            <a:ext cx="4131259" cy="261610"/>
          </a:xfrm>
          <a:prstGeom prst="rect">
            <a:avLst/>
          </a:prstGeom>
          <a:noFill/>
        </p:spPr>
        <p:txBody>
          <a:bodyPr wrap="none" rtlCol="0">
            <a:spAutoFit/>
          </a:bodyPr>
          <a:lstStyle/>
          <a:p>
            <a:r>
              <a:rPr lang="en-US" sz="1100" dirty="0"/>
              <a:t>Output with seven days of weather forecasts &amp; alerts/messages</a:t>
            </a:r>
            <a:endParaRPr lang="en-GB" sz="1100" dirty="0"/>
          </a:p>
        </p:txBody>
      </p:sp>
    </p:spTree>
    <p:extLst>
      <p:ext uri="{BB962C8B-B14F-4D97-AF65-F5344CB8AC3E}">
        <p14:creationId xmlns:p14="http://schemas.microsoft.com/office/powerpoint/2010/main" val="21251509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IN" dirty="0"/>
              <a:t>Future Scope</a:t>
            </a:r>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5" y="1657224"/>
            <a:ext cx="5039669" cy="3977640"/>
          </a:xfrm>
        </p:spPr>
        <p:txBody>
          <a:bodyPr/>
          <a:lstStyle/>
          <a:p>
            <a:pPr algn="just"/>
            <a:r>
              <a:rPr lang="en-US" dirty="0"/>
              <a:t>The proposed system provides a helping hand to our farmers. It gives information about the use and quantity of nutrients required by the crops. There is scope for improvement in the system by providing user interface in the native language, so that the user can operate the system easily if he or she is unfamiliar with the English language. In addition, speech recognition systems can be added to handle illiterate users.</a:t>
            </a:r>
            <a:br>
              <a:rPr lang="en-US" dirty="0"/>
            </a:br>
            <a:endParaRPr lang="en-IN" dirty="0"/>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27-06-2022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27</a:t>
            </a:fld>
            <a:endParaRPr lang="en-US" dirty="0"/>
          </a:p>
        </p:txBody>
      </p:sp>
      <p:pic>
        <p:nvPicPr>
          <p:cNvPr id="8" name="Picture 7">
            <a:extLst>
              <a:ext uri="{FF2B5EF4-FFF2-40B4-BE49-F238E27FC236}">
                <a16:creationId xmlns:a16="http://schemas.microsoft.com/office/drawing/2014/main" id="{FEF2EAFC-E664-6617-47DA-C48C31E51EF2}"/>
              </a:ext>
            </a:extLst>
          </p:cNvPr>
          <p:cNvPicPr>
            <a:picLocks noChangeAspect="1"/>
          </p:cNvPicPr>
          <p:nvPr/>
        </p:nvPicPr>
        <p:blipFill>
          <a:blip r:embed="rId2"/>
          <a:stretch>
            <a:fillRect/>
          </a:stretch>
        </p:blipFill>
        <p:spPr>
          <a:xfrm>
            <a:off x="6907783" y="1878840"/>
            <a:ext cx="4038261" cy="1858518"/>
          </a:xfrm>
          <a:prstGeom prst="rect">
            <a:avLst/>
          </a:prstGeom>
        </p:spPr>
      </p:pic>
      <p:sp>
        <p:nvSpPr>
          <p:cNvPr id="11" name="TextBox 10">
            <a:extLst>
              <a:ext uri="{FF2B5EF4-FFF2-40B4-BE49-F238E27FC236}">
                <a16:creationId xmlns:a16="http://schemas.microsoft.com/office/drawing/2014/main" id="{F75679E4-7B2A-C453-933A-9D74343EA04E}"/>
              </a:ext>
            </a:extLst>
          </p:cNvPr>
          <p:cNvSpPr txBox="1"/>
          <p:nvPr/>
        </p:nvSpPr>
        <p:spPr>
          <a:xfrm>
            <a:off x="8926913" y="3725676"/>
            <a:ext cx="1418978" cy="215444"/>
          </a:xfrm>
          <a:prstGeom prst="rect">
            <a:avLst/>
          </a:prstGeom>
          <a:noFill/>
        </p:spPr>
        <p:txBody>
          <a:bodyPr wrap="none" rtlCol="0">
            <a:spAutoFit/>
          </a:bodyPr>
          <a:lstStyle/>
          <a:p>
            <a:r>
              <a:rPr lang="en-US" sz="800" dirty="0"/>
              <a:t>Source : </a:t>
            </a:r>
            <a:r>
              <a:rPr lang="en-US" sz="800" dirty="0" err="1"/>
              <a:t>futurescope.io</a:t>
            </a:r>
            <a:r>
              <a:rPr lang="en-US" sz="800" dirty="0"/>
              <a:t> [24]</a:t>
            </a:r>
          </a:p>
        </p:txBody>
      </p:sp>
    </p:spTree>
    <p:extLst>
      <p:ext uri="{BB962C8B-B14F-4D97-AF65-F5344CB8AC3E}">
        <p14:creationId xmlns:p14="http://schemas.microsoft.com/office/powerpoint/2010/main" val="35090469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6" y="1657224"/>
            <a:ext cx="4901184" cy="3977640"/>
          </a:xfrm>
        </p:spPr>
        <p:txBody>
          <a:bodyPr/>
          <a:lstStyle/>
          <a:p>
            <a:r>
              <a:rPr lang="en-US" dirty="0"/>
              <a:t>The proposed system is able to achieve 92% of accuracy, which is quite good for any predictive model. It provides information about the use and the amount of nutrients required by the crops for satisfactory crop growth and production with respect to weather conditions. It provides weather alerts and messages. Alerts are displayed in the output of this application in case of bad weather conditions. The accuracy can be improved further with development in technologies</a:t>
            </a:r>
          </a:p>
          <a:p>
            <a:br>
              <a:rPr lang="en-US" dirty="0"/>
            </a:br>
            <a:endParaRPr lang="en-IN" dirty="0"/>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27-06-2022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28</a:t>
            </a:fld>
            <a:endParaRPr lang="en-US" dirty="0"/>
          </a:p>
        </p:txBody>
      </p:sp>
      <p:pic>
        <p:nvPicPr>
          <p:cNvPr id="8" name="Picture 7">
            <a:extLst>
              <a:ext uri="{FF2B5EF4-FFF2-40B4-BE49-F238E27FC236}">
                <a16:creationId xmlns:a16="http://schemas.microsoft.com/office/drawing/2014/main" id="{FEF2EAFC-E664-6617-47DA-C48C31E51EF2}"/>
              </a:ext>
            </a:extLst>
          </p:cNvPr>
          <p:cNvPicPr>
            <a:picLocks noChangeAspect="1"/>
          </p:cNvPicPr>
          <p:nvPr/>
        </p:nvPicPr>
        <p:blipFill>
          <a:blip r:embed="rId2"/>
          <a:srcRect/>
          <a:stretch/>
        </p:blipFill>
        <p:spPr>
          <a:xfrm>
            <a:off x="6965417" y="1878840"/>
            <a:ext cx="3922993" cy="1858518"/>
          </a:xfrm>
          <a:prstGeom prst="rect">
            <a:avLst/>
          </a:prstGeom>
        </p:spPr>
      </p:pic>
      <p:sp>
        <p:nvSpPr>
          <p:cNvPr id="11" name="TextBox 10">
            <a:extLst>
              <a:ext uri="{FF2B5EF4-FFF2-40B4-BE49-F238E27FC236}">
                <a16:creationId xmlns:a16="http://schemas.microsoft.com/office/drawing/2014/main" id="{F75679E4-7B2A-C453-933A-9D74343EA04E}"/>
              </a:ext>
            </a:extLst>
          </p:cNvPr>
          <p:cNvSpPr txBox="1"/>
          <p:nvPr/>
        </p:nvSpPr>
        <p:spPr>
          <a:xfrm>
            <a:off x="9457265" y="3734820"/>
            <a:ext cx="1253869" cy="215444"/>
          </a:xfrm>
          <a:prstGeom prst="rect">
            <a:avLst/>
          </a:prstGeom>
          <a:noFill/>
        </p:spPr>
        <p:txBody>
          <a:bodyPr wrap="none" rtlCol="0">
            <a:spAutoFit/>
          </a:bodyPr>
          <a:lstStyle/>
          <a:p>
            <a:r>
              <a:rPr lang="en-US" sz="800" dirty="0"/>
              <a:t>Source :</a:t>
            </a:r>
            <a:r>
              <a:rPr lang="en-US" sz="800" dirty="0" err="1"/>
              <a:t>dreamstime</a:t>
            </a:r>
            <a:r>
              <a:rPr lang="en-US" sz="800" dirty="0"/>
              <a:t>[25]</a:t>
            </a:r>
          </a:p>
        </p:txBody>
      </p:sp>
    </p:spTree>
    <p:extLst>
      <p:ext uri="{BB962C8B-B14F-4D97-AF65-F5344CB8AC3E}">
        <p14:creationId xmlns:p14="http://schemas.microsoft.com/office/powerpoint/2010/main" val="1798607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Abstract</a:t>
            </a:r>
          </a:p>
        </p:txBody>
      </p:sp>
      <p:sp>
        <p:nvSpPr>
          <p:cNvPr id="38" name="Content Placeholder 17"/>
          <p:cNvSpPr txBox="1">
            <a:spLocks/>
          </p:cNvSpPr>
          <p:nvPr/>
        </p:nvSpPr>
        <p:spPr>
          <a:xfrm>
            <a:off x="530260" y="1524707"/>
            <a:ext cx="11036098" cy="444198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gn="just">
              <a:spcAft>
                <a:spcPts val="600"/>
              </a:spcAft>
              <a:buNone/>
              <a:defRPr/>
            </a:pPr>
            <a:r>
              <a:rPr lang="en-US" dirty="0"/>
              <a:t>Fertilizer use is typically under the limited control of farmers. For the farmers to achieve higher yields and reduce fertilizer loss, competent guidance is required for the best use of these fertilizers. Additionally, there is a connection between rainfall volume and nutrient loss for various fertilizer applications after each rainfall event. Rainfall that is moderate and falls at the right moment can help nutrients penetrate the soil's rooting zone and dissolve dry fertilizer. However, too much rain can increase the possibility of runoff and the pace at which nutrients like nitrogen (N) which is quintessential, phosphorus (P), and potassium (K) which are crucial, manganese (Mn), and boron (B) that are present in the soil. This research presents nutrient recommendations using an updated iteration of the random forest algorithm which is based on time-series data to forecast the required quantity of nutrients for various crops by examining rainfall patterns and crop fertility. The method suggested in this study, comes in handy for improving soil fertility by providing nutrients recommendations for optimum conditions for crop growth and reducing leaching and runoff potential.</a:t>
            </a: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sp>
        <p:nvSpPr>
          <p:cNvPr id="11" name="Footer Placeholder 10">
            <a:extLst>
              <a:ext uri="{FF2B5EF4-FFF2-40B4-BE49-F238E27FC236}">
                <a16:creationId xmlns:a16="http://schemas.microsoft.com/office/drawing/2014/main" id="{628C980C-101E-CA4D-8234-D95EA9D9E8A3}"/>
              </a:ext>
            </a:extLst>
          </p:cNvPr>
          <p:cNvSpPr>
            <a:spLocks noGrp="1"/>
          </p:cNvSpPr>
          <p:nvPr>
            <p:ph type="ftr" sz="quarter" idx="3"/>
          </p:nvPr>
        </p:nvSpPr>
        <p:spPr/>
        <p:txBody>
          <a:bodyPr/>
          <a:lstStyle/>
          <a:p>
            <a:r>
              <a:rPr lang="en-US" sz="1000" dirty="0"/>
              <a:t>Eco-Fertilization</a:t>
            </a:r>
          </a:p>
        </p:txBody>
      </p:sp>
      <p:sp>
        <p:nvSpPr>
          <p:cNvPr id="12" name="Slide Number Placeholder 11">
            <a:extLst>
              <a:ext uri="{FF2B5EF4-FFF2-40B4-BE49-F238E27FC236}">
                <a16:creationId xmlns:a16="http://schemas.microsoft.com/office/drawing/2014/main" id="{32CAC9CA-FDCC-8B4A-8B2B-2FE77ADB9A1E}"/>
              </a:ext>
            </a:extLst>
          </p:cNvPr>
          <p:cNvSpPr>
            <a:spLocks noGrp="1"/>
          </p:cNvSpPr>
          <p:nvPr>
            <p:ph type="sldNum" sz="quarter" idx="4"/>
          </p:nvPr>
        </p:nvSpPr>
        <p:spPr/>
        <p:txBody>
          <a:bodyPr/>
          <a:lstStyle/>
          <a:p>
            <a:fld id="{9860EDB8-5305-433F-BE41-D7A86D811DB3}" type="slidenum">
              <a:rPr lang="en-US" sz="1000" smtClean="0"/>
              <a:pPr/>
              <a:t>2</a:t>
            </a:fld>
            <a:endParaRPr lang="en-US" sz="1000" dirty="0"/>
          </a:p>
        </p:txBody>
      </p:sp>
      <p:sp>
        <p:nvSpPr>
          <p:cNvPr id="13" name="Date Placeholder 12">
            <a:extLst>
              <a:ext uri="{FF2B5EF4-FFF2-40B4-BE49-F238E27FC236}">
                <a16:creationId xmlns:a16="http://schemas.microsoft.com/office/drawing/2014/main" id="{0B23845D-7A3C-9C4D-BCD0-C113F3430A6A}"/>
              </a:ext>
            </a:extLst>
          </p:cNvPr>
          <p:cNvSpPr>
            <a:spLocks noGrp="1"/>
          </p:cNvSpPr>
          <p:nvPr>
            <p:ph type="dt" sz="half" idx="2"/>
          </p:nvPr>
        </p:nvSpPr>
        <p:spPr>
          <a:xfrm>
            <a:off x="530260" y="6203952"/>
            <a:ext cx="3276600" cy="365125"/>
          </a:xfrm>
        </p:spPr>
        <p:txBody>
          <a:bodyPr/>
          <a:lstStyle/>
          <a:p>
            <a:fld id="{C78F1700-2508-44D4-B952-64FD0E9AB368}" type="datetime1">
              <a:rPr lang="en-IN" sz="1000" smtClean="0"/>
              <a:t>27-06-2022</a:t>
            </a:fld>
            <a:endParaRPr lang="en-US" sz="1000" dirty="0"/>
          </a:p>
        </p:txBody>
      </p:sp>
    </p:spTree>
    <p:extLst>
      <p:ext uri="{BB962C8B-B14F-4D97-AF65-F5344CB8AC3E}">
        <p14:creationId xmlns:p14="http://schemas.microsoft.com/office/powerpoint/2010/main" val="35132382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5" y="1435607"/>
            <a:ext cx="10717083" cy="4689295"/>
          </a:xfrm>
        </p:spPr>
        <p:txBody>
          <a:bodyPr>
            <a:normAutofit fontScale="85000" lnSpcReduction="20000"/>
          </a:bodyPr>
          <a:lstStyle/>
          <a:p>
            <a:pPr algn="just">
              <a:lnSpc>
                <a:spcPct val="100000"/>
              </a:lnSpc>
              <a:spcBef>
                <a:spcPts val="0"/>
              </a:spcBef>
              <a:spcAft>
                <a:spcPts val="0"/>
              </a:spcAft>
              <a:defRPr/>
            </a:pPr>
            <a:r>
              <a:rPr lang="en-US" sz="1100" dirty="0">
                <a:latin typeface="Times" pitchFamily="2" charset="0"/>
              </a:rPr>
              <a:t>[1] Krutika </a:t>
            </a:r>
            <a:r>
              <a:rPr lang="en-US" sz="1100" dirty="0" err="1">
                <a:latin typeface="Times" pitchFamily="2" charset="0"/>
              </a:rPr>
              <a:t>Hampannavar,Vijay</a:t>
            </a:r>
            <a:r>
              <a:rPr lang="en-US" sz="1100" dirty="0">
                <a:latin typeface="Times" pitchFamily="2" charset="0"/>
              </a:rPr>
              <a:t> </a:t>
            </a:r>
            <a:r>
              <a:rPr lang="en-US" sz="1100" dirty="0" err="1">
                <a:latin typeface="Times" pitchFamily="2" charset="0"/>
              </a:rPr>
              <a:t>Bhajantri,Shashikumar</a:t>
            </a:r>
            <a:r>
              <a:rPr lang="en-US" sz="1100" dirty="0">
                <a:latin typeface="Times" pitchFamily="2" charset="0"/>
              </a:rPr>
              <a:t> G. </a:t>
            </a:r>
            <a:r>
              <a:rPr lang="en-US" sz="1100" dirty="0" err="1">
                <a:latin typeface="Times" pitchFamily="2" charset="0"/>
              </a:rPr>
              <a:t>Totad</a:t>
            </a:r>
            <a:r>
              <a:rPr lang="en-US" sz="1100" dirty="0">
                <a:latin typeface="Times" pitchFamily="2" charset="0"/>
              </a:rPr>
              <a:t> , “Prediction of Crop Fertilizer Consumption,” </a:t>
            </a:r>
            <a:r>
              <a:rPr lang="en-IN" sz="1100" dirty="0">
                <a:latin typeface="Times" pitchFamily="2" charset="0"/>
              </a:rPr>
              <a:t>Fourth International Conference on Computing Communication Control and Automation (ICCUBEA)</a:t>
            </a:r>
            <a:r>
              <a:rPr lang="en-US" sz="1100" dirty="0">
                <a:latin typeface="Times" pitchFamily="2" charset="0"/>
              </a:rPr>
              <a:t>,                                  2018, PP. 1-5</a:t>
            </a:r>
          </a:p>
          <a:p>
            <a:pPr algn="just">
              <a:lnSpc>
                <a:spcPct val="100000"/>
              </a:lnSpc>
              <a:spcBef>
                <a:spcPts val="0"/>
              </a:spcBef>
              <a:spcAft>
                <a:spcPts val="0"/>
              </a:spcAft>
              <a:defRPr/>
            </a:pPr>
            <a:endParaRPr lang="en-US" sz="1100" dirty="0">
              <a:latin typeface="Times" pitchFamily="2" charset="0"/>
            </a:endParaRPr>
          </a:p>
          <a:p>
            <a:pPr algn="just">
              <a:lnSpc>
                <a:spcPct val="100000"/>
              </a:lnSpc>
              <a:spcBef>
                <a:spcPts val="0"/>
              </a:spcBef>
              <a:spcAft>
                <a:spcPts val="0"/>
              </a:spcAft>
              <a:defRPr/>
            </a:pPr>
            <a:r>
              <a:rPr lang="en-US" sz="1100" dirty="0">
                <a:latin typeface="Times" pitchFamily="2" charset="0"/>
              </a:rPr>
              <a:t>[2] G. </a:t>
            </a:r>
            <a:r>
              <a:rPr lang="en-US" sz="1100" dirty="0" err="1">
                <a:latin typeface="Times" pitchFamily="2" charset="0"/>
              </a:rPr>
              <a:t>Prabakaran,D</a:t>
            </a:r>
            <a:r>
              <a:rPr lang="en-US" sz="1100" dirty="0">
                <a:latin typeface="Times" pitchFamily="2" charset="0"/>
              </a:rPr>
              <a:t>. </a:t>
            </a:r>
            <a:r>
              <a:rPr lang="en-US" sz="1100" dirty="0" err="1">
                <a:latin typeface="Times" pitchFamily="2" charset="0"/>
              </a:rPr>
              <a:t>Vaithiyanathan</a:t>
            </a:r>
            <a:r>
              <a:rPr lang="en-US" sz="1100" dirty="0">
                <a:latin typeface="Times" pitchFamily="2" charset="0"/>
              </a:rPr>
              <a:t>, Madhavi Ganesan , “Fuzzy decision support system for improving the crop productivity and efficient use of fertilizers ,” Computers and Electronics in Agriculture, vol-150, 2018, PP. 88-97</a:t>
            </a:r>
          </a:p>
          <a:p>
            <a:pPr algn="just">
              <a:lnSpc>
                <a:spcPct val="100000"/>
              </a:lnSpc>
              <a:spcBef>
                <a:spcPts val="0"/>
              </a:spcBef>
              <a:spcAft>
                <a:spcPts val="0"/>
              </a:spcAft>
              <a:defRPr/>
            </a:pPr>
            <a:endParaRPr lang="en-US" sz="1100" dirty="0">
              <a:latin typeface="Times" pitchFamily="2" charset="0"/>
            </a:endParaRPr>
          </a:p>
          <a:p>
            <a:pPr algn="just">
              <a:lnSpc>
                <a:spcPct val="100000"/>
              </a:lnSpc>
              <a:spcBef>
                <a:spcPts val="0"/>
              </a:spcBef>
              <a:spcAft>
                <a:spcPts val="0"/>
              </a:spcAft>
              <a:defRPr/>
            </a:pPr>
            <a:r>
              <a:rPr lang="en-US" sz="1100" dirty="0">
                <a:latin typeface="Times" pitchFamily="2" charset="0"/>
              </a:rPr>
              <a:t>[3] Shital </a:t>
            </a:r>
            <a:r>
              <a:rPr lang="en-US" sz="1100" dirty="0" err="1">
                <a:latin typeface="Times" pitchFamily="2" charset="0"/>
              </a:rPr>
              <a:t>Bhojani,Nirav</a:t>
            </a:r>
            <a:r>
              <a:rPr lang="en-US" sz="1100" dirty="0">
                <a:latin typeface="Times" pitchFamily="2" charset="0"/>
              </a:rPr>
              <a:t> Bhatt, “</a:t>
            </a:r>
            <a:r>
              <a:rPr lang="en-IN" sz="1100" dirty="0">
                <a:solidFill>
                  <a:srgbClr val="111111"/>
                </a:solidFill>
                <a:latin typeface="Times" pitchFamily="2" charset="0"/>
              </a:rPr>
              <a:t>Data Mining Techniques for Crop Yield Prediction</a:t>
            </a:r>
            <a:r>
              <a:rPr lang="en-US" sz="1100" dirty="0">
                <a:latin typeface="Times" pitchFamily="2" charset="0"/>
              </a:rPr>
              <a:t>,” Computers and Electronics in Agriculture, vol-6, 2018, PP. 357-358</a:t>
            </a:r>
          </a:p>
          <a:p>
            <a:pPr algn="just">
              <a:lnSpc>
                <a:spcPct val="100000"/>
              </a:lnSpc>
              <a:spcBef>
                <a:spcPts val="0"/>
              </a:spcBef>
              <a:spcAft>
                <a:spcPts val="0"/>
              </a:spcAft>
              <a:defRPr/>
            </a:pPr>
            <a:endParaRPr lang="en-US" sz="1100" dirty="0">
              <a:latin typeface="Times" pitchFamily="2" charset="0"/>
            </a:endParaRPr>
          </a:p>
          <a:p>
            <a:pPr>
              <a:lnSpc>
                <a:spcPct val="100000"/>
              </a:lnSpc>
              <a:spcAft>
                <a:spcPts val="0"/>
              </a:spcAft>
            </a:pPr>
            <a:r>
              <a:rPr lang="en-US" sz="1100" dirty="0">
                <a:latin typeface="Times" pitchFamily="2" charset="0"/>
              </a:rPr>
              <a:t>[4] </a:t>
            </a:r>
            <a:r>
              <a:rPr lang="en-IN" sz="1100" dirty="0">
                <a:latin typeface="Times" pitchFamily="2" charset="0"/>
                <a:ea typeface="Times New Roman" panose="02020603050405020304" pitchFamily="18" charset="0"/>
                <a:cs typeface="Times New Roman" panose="02020603050405020304" pitchFamily="18" charset="0"/>
              </a:rPr>
              <a:t>Yulong Yin, Hao </a:t>
            </a:r>
            <a:r>
              <a:rPr lang="en-IN" sz="1100" dirty="0" err="1">
                <a:latin typeface="Times" pitchFamily="2" charset="0"/>
                <a:ea typeface="Times New Roman" panose="02020603050405020304" pitchFamily="18" charset="0"/>
                <a:cs typeface="Times New Roman" panose="02020603050405020304" pitchFamily="18" charset="0"/>
              </a:rPr>
              <a:t>Ying,Huifang</a:t>
            </a:r>
            <a:r>
              <a:rPr lang="en-IN" sz="1100" dirty="0">
                <a:latin typeface="Times" pitchFamily="2" charset="0"/>
                <a:ea typeface="Times New Roman" panose="02020603050405020304" pitchFamily="18" charset="0"/>
                <a:cs typeface="Times New Roman" panose="02020603050405020304" pitchFamily="18" charset="0"/>
              </a:rPr>
              <a:t> Zheng ,</a:t>
            </a:r>
            <a:r>
              <a:rPr lang="en-IN" sz="1100" dirty="0" err="1">
                <a:latin typeface="Times" pitchFamily="2" charset="0"/>
                <a:ea typeface="Times New Roman" panose="02020603050405020304" pitchFamily="18" charset="0"/>
                <a:cs typeface="Times New Roman" panose="02020603050405020304" pitchFamily="18" charset="0"/>
              </a:rPr>
              <a:t>Qingsong</a:t>
            </a:r>
            <a:r>
              <a:rPr lang="en-IN" sz="1100" dirty="0">
                <a:latin typeface="Times" pitchFamily="2" charset="0"/>
                <a:ea typeface="Times New Roman" panose="02020603050405020304" pitchFamily="18" charset="0"/>
                <a:cs typeface="Times New Roman" panose="02020603050405020304" pitchFamily="18" charset="0"/>
              </a:rPr>
              <a:t> Zhang ,</a:t>
            </a:r>
            <a:r>
              <a:rPr lang="en-IN" sz="1100" dirty="0" err="1">
                <a:latin typeface="Times" pitchFamily="2" charset="0"/>
                <a:ea typeface="Times New Roman" panose="02020603050405020304" pitchFamily="18" charset="0"/>
                <a:cs typeface="Times New Roman" panose="02020603050405020304" pitchFamily="18" charset="0"/>
              </a:rPr>
              <a:t>Yanfang</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Xue,Zhenling</a:t>
            </a:r>
            <a:r>
              <a:rPr lang="en-IN" sz="1100" dirty="0">
                <a:latin typeface="Times" pitchFamily="2" charset="0"/>
                <a:ea typeface="Times New Roman" panose="02020603050405020304" pitchFamily="18" charset="0"/>
                <a:cs typeface="Times New Roman" panose="02020603050405020304" pitchFamily="18" charset="0"/>
              </a:rPr>
              <a:t> Cui </a:t>
            </a:r>
            <a:r>
              <a:rPr lang="en-US" sz="1100" dirty="0">
                <a:latin typeface="Times" pitchFamily="2" charset="0"/>
              </a:rPr>
              <a:t>, “Estimation of NPK requirements for rice production in diverse Chinese environments under optimal fertilization rates ,” Agricultural and Forest Meteorology, vol-279, 2019, PP. 1-6</a:t>
            </a:r>
          </a:p>
          <a:p>
            <a:pPr algn="just">
              <a:lnSpc>
                <a:spcPct val="100000"/>
              </a:lnSpc>
              <a:spcBef>
                <a:spcPts val="0"/>
              </a:spcBef>
              <a:spcAft>
                <a:spcPts val="0"/>
              </a:spcAft>
              <a:defRPr/>
            </a:pPr>
            <a:endParaRPr lang="en-IN" sz="1100" dirty="0">
              <a:latin typeface="Times" pitchFamily="2" charset="0"/>
            </a:endParaRPr>
          </a:p>
          <a:p>
            <a:pPr>
              <a:lnSpc>
                <a:spcPct val="100000"/>
              </a:lnSpc>
              <a:spcAft>
                <a:spcPts val="0"/>
              </a:spcAft>
            </a:pPr>
            <a:r>
              <a:rPr lang="en-US" sz="1100" dirty="0">
                <a:latin typeface="Times" pitchFamily="2" charset="0"/>
              </a:rPr>
              <a:t>[5] </a:t>
            </a:r>
            <a:r>
              <a:rPr lang="en-IN" sz="1100" dirty="0">
                <a:latin typeface="Times" pitchFamily="2" charset="0"/>
                <a:ea typeface="Times New Roman" panose="02020603050405020304" pitchFamily="18" charset="0"/>
                <a:cs typeface="Times New Roman" panose="02020603050405020304" pitchFamily="18" charset="0"/>
              </a:rPr>
              <a:t>Laura J.T. </a:t>
            </a:r>
            <a:r>
              <a:rPr lang="en-IN" sz="1100" dirty="0" err="1">
                <a:latin typeface="Times" pitchFamily="2" charset="0"/>
                <a:ea typeface="Times New Roman" panose="02020603050405020304" pitchFamily="18" charset="0"/>
                <a:cs typeface="Times New Roman" panose="02020603050405020304" pitchFamily="18" charset="0"/>
              </a:rPr>
              <a:t>Hess,Eve</a:t>
            </a:r>
            <a:r>
              <a:rPr lang="en-IN" sz="1100" dirty="0">
                <a:latin typeface="Times" pitchFamily="2" charset="0"/>
                <a:ea typeface="Times New Roman" panose="02020603050405020304" pitchFamily="18" charset="0"/>
                <a:cs typeface="Times New Roman" panose="02020603050405020304" pitchFamily="18" charset="0"/>
              </a:rPr>
              <a:t>-Lyn S. </a:t>
            </a:r>
            <a:r>
              <a:rPr lang="en-IN" sz="1100" dirty="0" err="1">
                <a:latin typeface="Times" pitchFamily="2" charset="0"/>
                <a:ea typeface="Times New Roman" panose="02020603050405020304" pitchFamily="18" charset="0"/>
                <a:cs typeface="Times New Roman" panose="02020603050405020304" pitchFamily="18" charset="0"/>
              </a:rPr>
              <a:t>Hinckley,G</a:t>
            </a:r>
            <a:r>
              <a:rPr lang="en-IN" sz="1100" dirty="0">
                <a:latin typeface="Times" pitchFamily="2" charset="0"/>
                <a:ea typeface="Times New Roman" panose="02020603050405020304" pitchFamily="18" charset="0"/>
                <a:cs typeface="Times New Roman" panose="02020603050405020304" pitchFamily="18" charset="0"/>
              </a:rPr>
              <a:t>. Philip </a:t>
            </a:r>
            <a:r>
              <a:rPr lang="en-IN" sz="1100" dirty="0" err="1">
                <a:latin typeface="Times" pitchFamily="2" charset="0"/>
                <a:ea typeface="Times New Roman" panose="02020603050405020304" pitchFamily="18" charset="0"/>
                <a:cs typeface="Times New Roman" panose="02020603050405020304" pitchFamily="18" charset="0"/>
              </a:rPr>
              <a:t>Robertson,Pamela</a:t>
            </a:r>
            <a:r>
              <a:rPr lang="en-IN" sz="1100" dirty="0">
                <a:latin typeface="Times" pitchFamily="2" charset="0"/>
                <a:ea typeface="Times New Roman" panose="02020603050405020304" pitchFamily="18" charset="0"/>
                <a:cs typeface="Times New Roman" panose="02020603050405020304" pitchFamily="18" charset="0"/>
              </a:rPr>
              <a:t> A. Matson</a:t>
            </a:r>
            <a:r>
              <a:rPr lang="en-US" sz="1100" dirty="0">
                <a:latin typeface="Times" pitchFamily="2" charset="0"/>
              </a:rPr>
              <a:t> , “Rainfall intensification increases nitrate leaching from tilled but not no-till cropping systems in the U.S. Midwest ,” Agriculture, Ecosystems &amp; Environment, vol-290, 2020, PP. 1-10</a:t>
            </a:r>
          </a:p>
          <a:p>
            <a:pPr algn="just">
              <a:lnSpc>
                <a:spcPct val="100000"/>
              </a:lnSpc>
              <a:spcBef>
                <a:spcPts val="0"/>
              </a:spcBef>
              <a:spcAft>
                <a:spcPts val="0"/>
              </a:spcAft>
              <a:defRPr/>
            </a:pPr>
            <a:endParaRPr lang="en-IN" sz="1100" dirty="0">
              <a:latin typeface="Times" pitchFamily="2" charset="0"/>
            </a:endParaRPr>
          </a:p>
          <a:p>
            <a:pPr algn="just">
              <a:lnSpc>
                <a:spcPct val="100000"/>
              </a:lnSpc>
              <a:spcBef>
                <a:spcPts val="0"/>
              </a:spcBef>
              <a:spcAft>
                <a:spcPts val="0"/>
              </a:spcAft>
            </a:pPr>
            <a:r>
              <a:rPr lang="en-US" sz="1100" dirty="0">
                <a:latin typeface="Times" pitchFamily="2" charset="0"/>
              </a:rPr>
              <a:t>[6] </a:t>
            </a:r>
            <a:r>
              <a:rPr lang="en-IN" sz="1100" dirty="0">
                <a:solidFill>
                  <a:schemeClr val="tx1"/>
                </a:solidFill>
                <a:latin typeface="Times" pitchFamily="2" charset="0"/>
                <a:ea typeface="Calibri" panose="020F0502020204030204" pitchFamily="34" charset="0"/>
                <a:cs typeface="Times New Roman" panose="02020603050405020304" pitchFamily="18" charset="0"/>
              </a:rPr>
              <a:t>Potnuru Sai </a:t>
            </a:r>
            <a:r>
              <a:rPr lang="en-IN" sz="1100" dirty="0" err="1">
                <a:solidFill>
                  <a:schemeClr val="tx1"/>
                </a:solidFill>
                <a:latin typeface="Times" pitchFamily="2" charset="0"/>
                <a:ea typeface="Calibri" panose="020F0502020204030204" pitchFamily="34" charset="0"/>
                <a:cs typeface="Times New Roman" panose="02020603050405020304" pitchFamily="18" charset="0"/>
              </a:rPr>
              <a:t>Nishant,Pinapa</a:t>
            </a:r>
            <a:r>
              <a:rPr lang="en-IN" sz="1100" dirty="0">
                <a:solidFill>
                  <a:schemeClr val="tx1"/>
                </a:solidFill>
                <a:latin typeface="Times" pitchFamily="2" charset="0"/>
                <a:ea typeface="Calibri" panose="020F0502020204030204" pitchFamily="34" charset="0"/>
                <a:cs typeface="Times New Roman" panose="02020603050405020304" pitchFamily="18" charset="0"/>
              </a:rPr>
              <a:t> Sai </a:t>
            </a:r>
            <a:r>
              <a:rPr lang="en-IN" sz="1100" dirty="0" err="1">
                <a:solidFill>
                  <a:schemeClr val="tx1"/>
                </a:solidFill>
                <a:latin typeface="Times" pitchFamily="2" charset="0"/>
                <a:ea typeface="Calibri" panose="020F0502020204030204" pitchFamily="34" charset="0"/>
                <a:cs typeface="Times New Roman" panose="02020603050405020304" pitchFamily="18" charset="0"/>
              </a:rPr>
              <a:t>Venkat,Bollu</a:t>
            </a:r>
            <a:r>
              <a:rPr lang="en-IN" sz="1100" dirty="0">
                <a:solidFill>
                  <a:schemeClr val="tx1"/>
                </a:solidFill>
                <a:latin typeface="Times" pitchFamily="2" charset="0"/>
                <a:ea typeface="Calibri" panose="020F0502020204030204" pitchFamily="34" charset="0"/>
                <a:cs typeface="Times New Roman" panose="02020603050405020304" pitchFamily="18" charset="0"/>
              </a:rPr>
              <a:t> Lakshmi </a:t>
            </a:r>
            <a:r>
              <a:rPr lang="en-IN" sz="1100" dirty="0" err="1">
                <a:solidFill>
                  <a:schemeClr val="tx1"/>
                </a:solidFill>
                <a:latin typeface="Times" pitchFamily="2" charset="0"/>
                <a:ea typeface="Calibri" panose="020F0502020204030204" pitchFamily="34" charset="0"/>
                <a:cs typeface="Times New Roman" panose="02020603050405020304" pitchFamily="18" charset="0"/>
              </a:rPr>
              <a:t>Avinash,B</a:t>
            </a:r>
            <a:r>
              <a:rPr lang="en-IN" sz="1100" dirty="0">
                <a:solidFill>
                  <a:schemeClr val="tx1"/>
                </a:solidFill>
                <a:latin typeface="Times" pitchFamily="2" charset="0"/>
                <a:ea typeface="Calibri" panose="020F0502020204030204" pitchFamily="34" charset="0"/>
                <a:cs typeface="Times New Roman" panose="02020603050405020304" pitchFamily="18" charset="0"/>
              </a:rPr>
              <a:t>. Jabber</a:t>
            </a:r>
            <a:r>
              <a:rPr lang="en-IN" sz="1100" dirty="0">
                <a:solidFill>
                  <a:schemeClr val="tx1"/>
                </a:solidFill>
                <a:latin typeface="Times" pitchFamily="2" charset="0"/>
              </a:rPr>
              <a:t> </a:t>
            </a:r>
            <a:r>
              <a:rPr lang="en-US" sz="1100" dirty="0">
                <a:latin typeface="Times" pitchFamily="2" charset="0"/>
              </a:rPr>
              <a:t> , “</a:t>
            </a:r>
            <a:r>
              <a:rPr lang="en-IN" sz="1100" dirty="0">
                <a:solidFill>
                  <a:srgbClr val="111111"/>
                </a:solidFill>
                <a:latin typeface="Times" pitchFamily="2" charset="0"/>
              </a:rPr>
              <a:t>Crop Yield Prediction Based on Indian Agriculture using Machine Learning</a:t>
            </a:r>
            <a:r>
              <a:rPr lang="en-US" sz="1100" dirty="0">
                <a:latin typeface="Times" pitchFamily="2" charset="0"/>
              </a:rPr>
              <a:t>,” 2020 International Conference for Emerging Technology (INCET), 2020, PP. 1-4</a:t>
            </a:r>
          </a:p>
          <a:p>
            <a:pPr algn="just">
              <a:lnSpc>
                <a:spcPct val="100000"/>
              </a:lnSpc>
              <a:spcBef>
                <a:spcPts val="0"/>
              </a:spcBef>
              <a:spcAft>
                <a:spcPts val="0"/>
              </a:spcAft>
              <a:defRPr/>
            </a:pPr>
            <a:endParaRPr lang="en-US" sz="1100" dirty="0">
              <a:latin typeface="Times" pitchFamily="2" charset="0"/>
            </a:endParaRPr>
          </a:p>
          <a:p>
            <a:pPr>
              <a:lnSpc>
                <a:spcPct val="100000"/>
              </a:lnSpc>
              <a:spcAft>
                <a:spcPts val="0"/>
              </a:spcAft>
            </a:pPr>
            <a:r>
              <a:rPr lang="en-US" sz="1100" dirty="0">
                <a:latin typeface="Times" pitchFamily="2" charset="0"/>
              </a:rPr>
              <a:t>[7] </a:t>
            </a:r>
            <a:r>
              <a:rPr lang="en-IN" sz="1100" dirty="0">
                <a:solidFill>
                  <a:schemeClr val="tx1"/>
                </a:solidFill>
                <a:latin typeface="Times" pitchFamily="2" charset="0"/>
                <a:ea typeface="Calibri" panose="020F0502020204030204" pitchFamily="34" charset="0"/>
                <a:cs typeface="Times New Roman" panose="02020603050405020304" pitchFamily="18" charset="0"/>
              </a:rPr>
              <a:t>Tony </a:t>
            </a:r>
            <a:r>
              <a:rPr lang="en-IN" sz="1100" dirty="0" err="1">
                <a:solidFill>
                  <a:schemeClr val="tx1"/>
                </a:solidFill>
                <a:latin typeface="Times" pitchFamily="2" charset="0"/>
                <a:ea typeface="Calibri" panose="020F0502020204030204" pitchFamily="34" charset="0"/>
                <a:cs typeface="Times New Roman" panose="02020603050405020304" pitchFamily="18" charset="0"/>
              </a:rPr>
              <a:t>Yang,</a:t>
            </a:r>
            <a:r>
              <a:rPr lang="en-IN" sz="1100" dirty="0" err="1">
                <a:solidFill>
                  <a:schemeClr val="tx1"/>
                </a:solidFill>
                <a:latin typeface="Times" pitchFamily="2" charset="0"/>
                <a:ea typeface="Times New Roman" panose="02020603050405020304" pitchFamily="18" charset="0"/>
                <a:cs typeface="Times New Roman" panose="02020603050405020304" pitchFamily="18" charset="0"/>
              </a:rPr>
              <a:t>Kadambot</a:t>
            </a:r>
            <a:r>
              <a:rPr lang="en-IN" sz="1100" dirty="0">
                <a:solidFill>
                  <a:schemeClr val="tx1"/>
                </a:solidFill>
                <a:latin typeface="Times" pitchFamily="2" charset="0"/>
                <a:ea typeface="Times New Roman" panose="02020603050405020304" pitchFamily="18" charset="0"/>
                <a:cs typeface="Times New Roman" panose="02020603050405020304" pitchFamily="18" charset="0"/>
              </a:rPr>
              <a:t> H.M. ,</a:t>
            </a:r>
            <a:r>
              <a:rPr lang="en-IN" sz="1100" dirty="0" err="1">
                <a:solidFill>
                  <a:schemeClr val="tx1"/>
                </a:solidFill>
                <a:latin typeface="Times" pitchFamily="2" charset="0"/>
                <a:ea typeface="Times New Roman" panose="02020603050405020304" pitchFamily="18" charset="0"/>
                <a:cs typeface="Times New Roman" panose="02020603050405020304" pitchFamily="18" charset="0"/>
              </a:rPr>
              <a:t>Siddique,Kui</a:t>
            </a:r>
            <a:r>
              <a:rPr lang="en-IN" sz="1100" dirty="0">
                <a:solidFill>
                  <a:schemeClr val="tx1"/>
                </a:solidFill>
                <a:latin typeface="Times" pitchFamily="2" charset="0"/>
                <a:ea typeface="Times New Roman" panose="02020603050405020304" pitchFamily="18" charset="0"/>
                <a:cs typeface="Times New Roman" panose="02020603050405020304" pitchFamily="18" charset="0"/>
              </a:rPr>
              <a:t> Liu</a:t>
            </a:r>
            <a:r>
              <a:rPr lang="en-US" sz="1100" dirty="0">
                <a:latin typeface="Times" pitchFamily="2" charset="0"/>
              </a:rPr>
              <a:t> , “Cropping systems in agriculture and their impact on soil health ,” Global Ecology and Conservation, vol-23, year, PP. 1-13</a:t>
            </a:r>
          </a:p>
          <a:p>
            <a:pPr algn="just">
              <a:lnSpc>
                <a:spcPct val="100000"/>
              </a:lnSpc>
              <a:spcBef>
                <a:spcPts val="0"/>
              </a:spcBef>
              <a:spcAft>
                <a:spcPts val="0"/>
              </a:spcAft>
              <a:defRPr/>
            </a:pPr>
            <a:endParaRPr lang="en-IN" sz="1100" dirty="0">
              <a:latin typeface="Times" pitchFamily="2" charset="0"/>
            </a:endParaRPr>
          </a:p>
          <a:p>
            <a:pPr>
              <a:lnSpc>
                <a:spcPct val="107000"/>
              </a:lnSpc>
              <a:spcAft>
                <a:spcPts val="0"/>
              </a:spcAft>
            </a:pPr>
            <a:r>
              <a:rPr lang="en-US" sz="1100" dirty="0">
                <a:latin typeface="Times" pitchFamily="2" charset="0"/>
              </a:rPr>
              <a:t>[8] </a:t>
            </a:r>
            <a:r>
              <a:rPr lang="en-IN" sz="1100" dirty="0">
                <a:latin typeface="Times" pitchFamily="2" charset="0"/>
                <a:ea typeface="Times New Roman" panose="02020603050405020304" pitchFamily="18" charset="0"/>
                <a:cs typeface="Times New Roman" panose="02020603050405020304" pitchFamily="18" charset="0"/>
              </a:rPr>
              <a:t>János </a:t>
            </a:r>
            <a:r>
              <a:rPr lang="en-IN" sz="1100" dirty="0" err="1">
                <a:latin typeface="Times" pitchFamily="2" charset="0"/>
                <a:ea typeface="Times New Roman" panose="02020603050405020304" pitchFamily="18" charset="0"/>
                <a:cs typeface="Times New Roman" panose="02020603050405020304" pitchFamily="18" charset="0"/>
              </a:rPr>
              <a:t>Kátai,Ágnes</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Oláh</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Zsuposné,Magdolna</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Tállai,Tarek</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Alshaal</a:t>
            </a:r>
            <a:r>
              <a:rPr lang="en-US" sz="1100" dirty="0">
                <a:latin typeface="Times" pitchFamily="2" charset="0"/>
              </a:rPr>
              <a:t>, “Would fertilization history render the soil microbial communities and their activities more resistant to rainfall fluctuations? ,” Ecotoxicology and Environmental Safety, vol-201, 2020, PP. 1-11</a:t>
            </a:r>
          </a:p>
          <a:p>
            <a:pPr algn="just">
              <a:lnSpc>
                <a:spcPct val="100000"/>
              </a:lnSpc>
              <a:spcBef>
                <a:spcPts val="0"/>
              </a:spcBef>
              <a:spcAft>
                <a:spcPts val="0"/>
              </a:spcAft>
              <a:defRPr/>
            </a:pPr>
            <a:endParaRPr lang="en-IN" sz="1100" dirty="0">
              <a:latin typeface="Times" pitchFamily="2" charset="0"/>
            </a:endParaRPr>
          </a:p>
          <a:p>
            <a:pPr>
              <a:lnSpc>
                <a:spcPct val="100000"/>
              </a:lnSpc>
              <a:spcAft>
                <a:spcPts val="0"/>
              </a:spcAft>
            </a:pPr>
            <a:r>
              <a:rPr lang="en-US" sz="1100" dirty="0">
                <a:latin typeface="Times" pitchFamily="2" charset="0"/>
              </a:rPr>
              <a:t>[9] </a:t>
            </a:r>
            <a:r>
              <a:rPr lang="en-IN" sz="1100" dirty="0">
                <a:latin typeface="Times" pitchFamily="2" charset="0"/>
                <a:ea typeface="Times New Roman" panose="02020603050405020304" pitchFamily="18" charset="0"/>
                <a:cs typeface="Times New Roman" panose="02020603050405020304" pitchFamily="18" charset="0"/>
              </a:rPr>
              <a:t>Usman </a:t>
            </a:r>
            <a:r>
              <a:rPr lang="en-IN" sz="1100" dirty="0" err="1">
                <a:latin typeface="Times" pitchFamily="2" charset="0"/>
                <a:ea typeface="Times New Roman" panose="02020603050405020304" pitchFamily="18" charset="0"/>
                <a:cs typeface="Times New Roman" panose="02020603050405020304" pitchFamily="18" charset="0"/>
              </a:rPr>
              <a:t>Ahmed,Jerry</a:t>
            </a:r>
            <a:r>
              <a:rPr lang="en-IN" sz="1100" dirty="0">
                <a:latin typeface="Times" pitchFamily="2" charset="0"/>
                <a:ea typeface="Times New Roman" panose="02020603050405020304" pitchFamily="18" charset="0"/>
                <a:cs typeface="Times New Roman" panose="02020603050405020304" pitchFamily="18" charset="0"/>
              </a:rPr>
              <a:t> Chun-Wei Lin, Gautam </a:t>
            </a:r>
            <a:r>
              <a:rPr lang="en-IN" sz="1100" dirty="0" err="1">
                <a:latin typeface="Times" pitchFamily="2" charset="0"/>
                <a:ea typeface="Times New Roman" panose="02020603050405020304" pitchFamily="18" charset="0"/>
                <a:cs typeface="Times New Roman" panose="02020603050405020304" pitchFamily="18" charset="0"/>
              </a:rPr>
              <a:t>Srivastava,Youcef</a:t>
            </a:r>
            <a:r>
              <a:rPr lang="en-IN" sz="1100" dirty="0">
                <a:latin typeface="Times" pitchFamily="2" charset="0"/>
                <a:ea typeface="Times New Roman" panose="02020603050405020304" pitchFamily="18" charset="0"/>
                <a:cs typeface="Times New Roman" panose="02020603050405020304" pitchFamily="18" charset="0"/>
              </a:rPr>
              <a:t> </a:t>
            </a:r>
            <a:r>
              <a:rPr lang="en-IN" sz="1100" dirty="0" err="1">
                <a:latin typeface="Times" pitchFamily="2" charset="0"/>
                <a:ea typeface="Times New Roman" panose="02020603050405020304" pitchFamily="18" charset="0"/>
                <a:cs typeface="Times New Roman" panose="02020603050405020304" pitchFamily="18" charset="0"/>
              </a:rPr>
              <a:t>Djenouri</a:t>
            </a:r>
            <a:r>
              <a:rPr lang="en-US" sz="1100" dirty="0">
                <a:latin typeface="Times" pitchFamily="2" charset="0"/>
              </a:rPr>
              <a:t> , “</a:t>
            </a:r>
            <a:r>
              <a:rPr lang="en-IN" sz="1100" dirty="0">
                <a:solidFill>
                  <a:srgbClr val="111111"/>
                </a:solidFill>
                <a:latin typeface="Times" pitchFamily="2" charset="0"/>
              </a:rPr>
              <a:t>A nutrient recommendation system for soil fertilization based on Evolutionary Computation</a:t>
            </a:r>
            <a:r>
              <a:rPr lang="en-US" sz="1100" dirty="0">
                <a:latin typeface="Times" pitchFamily="2" charset="0"/>
              </a:rPr>
              <a:t>,” Computers and Electronics in Agriculture, vol-189, 2021, PP. 1-7</a:t>
            </a:r>
          </a:p>
          <a:p>
            <a:pPr algn="just">
              <a:lnSpc>
                <a:spcPct val="100000"/>
              </a:lnSpc>
              <a:spcBef>
                <a:spcPts val="0"/>
              </a:spcBef>
              <a:spcAft>
                <a:spcPts val="0"/>
              </a:spcAft>
              <a:defRPr/>
            </a:pPr>
            <a:endParaRPr lang="en-IN" sz="1100" dirty="0">
              <a:latin typeface="Times" pitchFamily="2" charset="0"/>
            </a:endParaRPr>
          </a:p>
          <a:p>
            <a:r>
              <a:rPr lang="en-US" sz="1100" dirty="0">
                <a:latin typeface="Times" pitchFamily="2" charset="0"/>
              </a:rPr>
              <a:t>[10] </a:t>
            </a:r>
            <a:r>
              <a:rPr lang="en-IN" sz="1100" dirty="0">
                <a:solidFill>
                  <a:schemeClr val="tx1"/>
                </a:solidFill>
                <a:latin typeface="Times" pitchFamily="2" charset="0"/>
              </a:rPr>
              <a:t>A.Hussein </a:t>
            </a:r>
            <a:r>
              <a:rPr lang="en-IN" sz="1100" baseline="30000" dirty="0">
                <a:solidFill>
                  <a:schemeClr val="tx1"/>
                </a:solidFill>
                <a:latin typeface="Times" pitchFamily="2" charset="0"/>
              </a:rPr>
              <a:t>, </a:t>
            </a:r>
            <a:r>
              <a:rPr lang="en-IN" sz="1100" dirty="0">
                <a:solidFill>
                  <a:schemeClr val="tx1"/>
                </a:solidFill>
                <a:latin typeface="Times" pitchFamily="2" charset="0"/>
              </a:rPr>
              <a:t>Diogenes L. </a:t>
            </a:r>
            <a:r>
              <a:rPr lang="en-IN" sz="1100" dirty="0" err="1">
                <a:solidFill>
                  <a:schemeClr val="tx1"/>
                </a:solidFill>
                <a:latin typeface="Times" pitchFamily="2" charset="0"/>
              </a:rPr>
              <a:t>Antille</a:t>
            </a:r>
            <a:r>
              <a:rPr lang="en-IN" sz="1100" dirty="0">
                <a:solidFill>
                  <a:schemeClr val="tx1"/>
                </a:solidFill>
                <a:latin typeface="Times" pitchFamily="2" charset="0"/>
              </a:rPr>
              <a:t> , </a:t>
            </a:r>
            <a:r>
              <a:rPr lang="en-IN" sz="1100" dirty="0" err="1">
                <a:solidFill>
                  <a:schemeClr val="tx1"/>
                </a:solidFill>
                <a:latin typeface="Times" pitchFamily="2" charset="0"/>
              </a:rPr>
              <a:t>Shreevatsa</a:t>
            </a:r>
            <a:r>
              <a:rPr lang="en-IN" sz="1100" dirty="0">
                <a:solidFill>
                  <a:schemeClr val="tx1"/>
                </a:solidFill>
                <a:latin typeface="Times" pitchFamily="2" charset="0"/>
              </a:rPr>
              <a:t> </a:t>
            </a:r>
            <a:r>
              <a:rPr lang="en-IN" sz="1100" dirty="0" err="1">
                <a:solidFill>
                  <a:schemeClr val="tx1"/>
                </a:solidFill>
                <a:latin typeface="Times" pitchFamily="2" charset="0"/>
              </a:rPr>
              <a:t>Kodur</a:t>
            </a:r>
            <a:r>
              <a:rPr lang="en-IN" sz="1100" dirty="0">
                <a:solidFill>
                  <a:schemeClr val="tx1"/>
                </a:solidFill>
                <a:latin typeface="Times" pitchFamily="2" charset="0"/>
              </a:rPr>
              <a:t> </a:t>
            </a:r>
            <a:r>
              <a:rPr lang="en-IN" sz="1100" baseline="30000" dirty="0">
                <a:solidFill>
                  <a:schemeClr val="tx1"/>
                </a:solidFill>
                <a:latin typeface="Times" pitchFamily="2" charset="0"/>
              </a:rPr>
              <a:t> , </a:t>
            </a:r>
            <a:r>
              <a:rPr lang="en-IN" sz="1100" dirty="0" err="1">
                <a:solidFill>
                  <a:schemeClr val="tx1"/>
                </a:solidFill>
                <a:latin typeface="Times" pitchFamily="2" charset="0"/>
              </a:rPr>
              <a:t>GuangnanChen,Jeff</a:t>
            </a:r>
            <a:r>
              <a:rPr lang="en-IN" sz="1100" dirty="0">
                <a:solidFill>
                  <a:schemeClr val="tx1"/>
                </a:solidFill>
                <a:latin typeface="Times" pitchFamily="2" charset="0"/>
              </a:rPr>
              <a:t> N.Tullberg</a:t>
            </a:r>
            <a:r>
              <a:rPr lang="en-US" sz="1100" dirty="0">
                <a:latin typeface="Times" pitchFamily="2" charset="0"/>
              </a:rPr>
              <a:t> , “</a:t>
            </a:r>
            <a:r>
              <a:rPr lang="en-IN" sz="1100" dirty="0">
                <a:solidFill>
                  <a:srgbClr val="505050"/>
                </a:solidFill>
                <a:latin typeface="Times" pitchFamily="2" charset="0"/>
              </a:rPr>
              <a:t>Controlled traffic farming effects on productivity of grain sorghum, rainfall and fertiliser nitrogen use efficiency</a:t>
            </a:r>
            <a:r>
              <a:rPr lang="en-US" sz="1100" dirty="0">
                <a:latin typeface="Times" pitchFamily="2" charset="0"/>
              </a:rPr>
              <a:t>,” Journal of Agriculture and Food Research, vol-3, 2021, PP. 1-17</a:t>
            </a:r>
          </a:p>
          <a:p>
            <a:pPr algn="just">
              <a:lnSpc>
                <a:spcPct val="100000"/>
              </a:lnSpc>
              <a:spcBef>
                <a:spcPts val="0"/>
              </a:spcBef>
              <a:spcAft>
                <a:spcPts val="0"/>
              </a:spcAft>
              <a:defRPr/>
            </a:pPr>
            <a:endParaRPr lang="en-IN" sz="1100" dirty="0">
              <a:latin typeface="Times" pitchFamily="2" charset="0"/>
            </a:endParaRPr>
          </a:p>
          <a:p>
            <a:pPr algn="just">
              <a:lnSpc>
                <a:spcPct val="100000"/>
              </a:lnSpc>
              <a:spcBef>
                <a:spcPts val="0"/>
              </a:spcBef>
              <a:spcAft>
                <a:spcPts val="0"/>
              </a:spcAft>
              <a:defRPr/>
            </a:pPr>
            <a:r>
              <a:rPr lang="en-US" sz="1100" dirty="0">
                <a:latin typeface="Times" pitchFamily="2" charset="0"/>
              </a:rPr>
              <a:t>[11] </a:t>
            </a:r>
            <a:r>
              <a:rPr lang="en-IN" sz="1100" dirty="0">
                <a:solidFill>
                  <a:schemeClr val="tx1"/>
                </a:solidFill>
                <a:latin typeface="Times" pitchFamily="2" charset="0"/>
              </a:rPr>
              <a:t>Zujiao Shi, </a:t>
            </a:r>
            <a:r>
              <a:rPr lang="en-IN" sz="1100" dirty="0" err="1">
                <a:solidFill>
                  <a:schemeClr val="tx1"/>
                </a:solidFill>
                <a:latin typeface="Times" pitchFamily="2" charset="0"/>
              </a:rPr>
              <a:t>Donghua</a:t>
            </a:r>
            <a:r>
              <a:rPr lang="en-IN" sz="1100" dirty="0">
                <a:solidFill>
                  <a:schemeClr val="tx1"/>
                </a:solidFill>
                <a:latin typeface="Times" pitchFamily="2" charset="0"/>
              </a:rPr>
              <a:t> Liu, Miao Liu, Muhammad Bilal Hafeez, </a:t>
            </a:r>
            <a:r>
              <a:rPr lang="en-IN" sz="1100" dirty="0" err="1">
                <a:solidFill>
                  <a:schemeClr val="tx1"/>
                </a:solidFill>
                <a:latin typeface="Times" pitchFamily="2" charset="0"/>
              </a:rPr>
              <a:t>Pengfei</a:t>
            </a:r>
            <a:r>
              <a:rPr lang="en-IN" sz="1100" dirty="0">
                <a:solidFill>
                  <a:schemeClr val="tx1"/>
                </a:solidFill>
                <a:latin typeface="Times" pitchFamily="2" charset="0"/>
              </a:rPr>
              <a:t> Wen, </a:t>
            </a:r>
            <a:r>
              <a:rPr lang="en-IN" sz="1100" dirty="0" err="1">
                <a:solidFill>
                  <a:schemeClr val="tx1"/>
                </a:solidFill>
                <a:latin typeface="Times" pitchFamily="2" charset="0"/>
              </a:rPr>
              <a:t>Xiaoli</a:t>
            </a:r>
            <a:r>
              <a:rPr lang="en-IN" sz="1100" dirty="0">
                <a:solidFill>
                  <a:schemeClr val="tx1"/>
                </a:solidFill>
                <a:latin typeface="Times" pitchFamily="2" charset="0"/>
              </a:rPr>
              <a:t> Wang, Rui Wang, </a:t>
            </a:r>
            <a:r>
              <a:rPr lang="en-IN" sz="1100" dirty="0" err="1">
                <a:solidFill>
                  <a:schemeClr val="tx1"/>
                </a:solidFill>
                <a:latin typeface="Times" pitchFamily="2" charset="0"/>
              </a:rPr>
              <a:t>Xudong</a:t>
            </a:r>
            <a:r>
              <a:rPr lang="en-IN" sz="1100" dirty="0">
                <a:solidFill>
                  <a:schemeClr val="tx1"/>
                </a:solidFill>
                <a:latin typeface="Times" pitchFamily="2" charset="0"/>
              </a:rPr>
              <a:t> Zhang, Jun Li </a:t>
            </a:r>
            <a:r>
              <a:rPr lang="en-US" sz="1100" dirty="0">
                <a:latin typeface="Times" pitchFamily="2" charset="0"/>
              </a:rPr>
              <a:t>, “</a:t>
            </a:r>
            <a:r>
              <a:rPr lang="en-IN" sz="1100" dirty="0">
                <a:solidFill>
                  <a:srgbClr val="505050"/>
                </a:solidFill>
                <a:latin typeface="Times" pitchFamily="2" charset="0"/>
              </a:rPr>
              <a:t>Optimized fertilizer recommendation method for nitrate residue control in a wheat–maize double cropping system in dryland farming </a:t>
            </a:r>
            <a:r>
              <a:rPr lang="en-US" sz="1100" dirty="0">
                <a:latin typeface="Times" pitchFamily="2" charset="0"/>
              </a:rPr>
              <a:t>,” Field Crops Research , vol-271, 2021, PP. 1-10</a:t>
            </a:r>
          </a:p>
          <a:p>
            <a:pPr algn="just">
              <a:lnSpc>
                <a:spcPct val="100000"/>
              </a:lnSpc>
              <a:spcBef>
                <a:spcPts val="0"/>
              </a:spcBef>
              <a:spcAft>
                <a:spcPts val="0"/>
              </a:spcAft>
              <a:defRPr/>
            </a:pPr>
            <a:endParaRPr lang="en-IN" sz="1000" dirty="0"/>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27-06-2022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29</a:t>
            </a:fld>
            <a:endParaRPr lang="en-US" dirty="0"/>
          </a:p>
        </p:txBody>
      </p:sp>
    </p:spTree>
    <p:extLst>
      <p:ext uri="{BB962C8B-B14F-4D97-AF65-F5344CB8AC3E}">
        <p14:creationId xmlns:p14="http://schemas.microsoft.com/office/powerpoint/2010/main" val="16645801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5" y="1435607"/>
            <a:ext cx="10717083" cy="4689295"/>
          </a:xfrm>
        </p:spPr>
        <p:txBody>
          <a:bodyPr>
            <a:noAutofit/>
          </a:bodyPr>
          <a:lstStyle/>
          <a:p>
            <a:pPr algn="just">
              <a:lnSpc>
                <a:spcPct val="100000"/>
              </a:lnSpc>
              <a:spcBef>
                <a:spcPts val="0"/>
              </a:spcBef>
              <a:spcAft>
                <a:spcPts val="0"/>
              </a:spcAft>
              <a:defRPr/>
            </a:pPr>
            <a:r>
              <a:rPr lang="en-US" sz="900" dirty="0">
                <a:latin typeface="Times" pitchFamily="2" charset="0"/>
              </a:rPr>
              <a:t>[12] </a:t>
            </a:r>
            <a:r>
              <a:rPr lang="en-IN" sz="900" dirty="0">
                <a:solidFill>
                  <a:schemeClr val="tx1"/>
                </a:solidFill>
                <a:latin typeface="Times" pitchFamily="2" charset="0"/>
              </a:rPr>
              <a:t>Janmejay Pant, R.P. Pant, Manoj Kumar Singh, Devesh Pratap Singh, Himanshu Pant </a:t>
            </a:r>
            <a:r>
              <a:rPr lang="en-US" sz="900" dirty="0">
                <a:latin typeface="Times" pitchFamily="2" charset="0"/>
              </a:rPr>
              <a:t>, “</a:t>
            </a:r>
            <a:r>
              <a:rPr lang="en-IN" sz="900" dirty="0">
                <a:solidFill>
                  <a:srgbClr val="505050"/>
                </a:solidFill>
                <a:latin typeface="Times" pitchFamily="2" charset="0"/>
              </a:rPr>
              <a:t>Analysis of agricultural crop yield prediction using statistical techniques of machine learning </a:t>
            </a:r>
            <a:r>
              <a:rPr lang="en-US" sz="900" dirty="0">
                <a:latin typeface="Times" pitchFamily="2" charset="0"/>
              </a:rPr>
              <a:t>,” Materials Today: Proceedings, vol-46, 2021, PP. 1-10</a:t>
            </a:r>
          </a:p>
          <a:p>
            <a:pPr algn="just">
              <a:lnSpc>
                <a:spcPct val="100000"/>
              </a:lnSpc>
              <a:spcBef>
                <a:spcPts val="0"/>
              </a:spcBef>
              <a:spcAft>
                <a:spcPts val="0"/>
              </a:spcAft>
              <a:defRPr/>
            </a:pPr>
            <a:endParaRPr lang="en-IN" sz="900" dirty="0">
              <a:latin typeface="Times" pitchFamily="2" charset="0"/>
            </a:endParaRPr>
          </a:p>
          <a:p>
            <a:pPr fontAlgn="t"/>
            <a:r>
              <a:rPr lang="en-US" sz="900" dirty="0">
                <a:latin typeface="Times" pitchFamily="2" charset="0"/>
              </a:rPr>
              <a:t>[13] </a:t>
            </a:r>
            <a:r>
              <a:rPr lang="en-IN" sz="900" dirty="0">
                <a:latin typeface="Times" pitchFamily="2" charset="0"/>
              </a:rPr>
              <a:t>Benny Antony , “Prediction of the production of crops with respect to rainfall.,” </a:t>
            </a:r>
            <a:r>
              <a:rPr lang="en-US" sz="900" dirty="0">
                <a:latin typeface="Times" pitchFamily="2" charset="0"/>
              </a:rPr>
              <a:t>Environmental Research, vol-202, 2021, PP. 1-5</a:t>
            </a:r>
          </a:p>
          <a:p>
            <a:pPr algn="just">
              <a:lnSpc>
                <a:spcPct val="100000"/>
              </a:lnSpc>
              <a:spcBef>
                <a:spcPts val="0"/>
              </a:spcBef>
              <a:spcAft>
                <a:spcPts val="0"/>
              </a:spcAft>
              <a:defRPr/>
            </a:pPr>
            <a:endParaRPr lang="en-IN" sz="900" dirty="0">
              <a:latin typeface="Times" pitchFamily="2" charset="0"/>
            </a:endParaRPr>
          </a:p>
          <a:p>
            <a:pPr algn="just">
              <a:lnSpc>
                <a:spcPct val="100000"/>
              </a:lnSpc>
              <a:spcBef>
                <a:spcPts val="0"/>
              </a:spcBef>
              <a:spcAft>
                <a:spcPts val="0"/>
              </a:spcAft>
              <a:defRPr/>
            </a:pPr>
            <a:r>
              <a:rPr lang="en-US" sz="900" dirty="0">
                <a:latin typeface="Times" pitchFamily="2" charset="0"/>
              </a:rPr>
              <a:t>[14] </a:t>
            </a:r>
            <a:r>
              <a:rPr lang="en-IN" sz="900" dirty="0">
                <a:solidFill>
                  <a:schemeClr val="tx1"/>
                </a:solidFill>
                <a:latin typeface="Times" pitchFamily="2" charset="0"/>
              </a:rPr>
              <a:t>Akash Manish Lad, K. Mani Bharathi, B. Akash Saravanan, R. Karthik</a:t>
            </a:r>
            <a:r>
              <a:rPr lang="en-US" sz="900" dirty="0">
                <a:latin typeface="Times" pitchFamily="2" charset="0"/>
              </a:rPr>
              <a:t>, “</a:t>
            </a:r>
            <a:r>
              <a:rPr lang="en-IN" sz="900" dirty="0">
                <a:solidFill>
                  <a:srgbClr val="505050"/>
                </a:solidFill>
                <a:latin typeface="Times" pitchFamily="2" charset="0"/>
              </a:rPr>
              <a:t>Factors affecting agriculture and estimation of crop yield using supervised learning algorithms </a:t>
            </a:r>
            <a:r>
              <a:rPr lang="en-US" sz="900" dirty="0">
                <a:latin typeface="Times" pitchFamily="2" charset="0"/>
              </a:rPr>
              <a:t>,” Materials Today: Proceedings,, 2022, PP. 1-10</a:t>
            </a:r>
          </a:p>
          <a:p>
            <a:pPr algn="just">
              <a:lnSpc>
                <a:spcPct val="100000"/>
              </a:lnSpc>
              <a:spcBef>
                <a:spcPts val="0"/>
              </a:spcBef>
              <a:spcAft>
                <a:spcPts val="0"/>
              </a:spcAft>
              <a:defRPr/>
            </a:pPr>
            <a:endParaRPr lang="en-US" sz="900" dirty="0">
              <a:latin typeface="Times" pitchFamily="2" charset="0"/>
            </a:endParaRPr>
          </a:p>
          <a:p>
            <a:pPr defTabSz="795527">
              <a:defRPr sz="1044"/>
            </a:pPr>
            <a:r>
              <a:rPr lang="en-IN" sz="900" dirty="0">
                <a:latin typeface="Times" pitchFamily="2" charset="0"/>
              </a:rPr>
              <a:t>[15] Raves Akhtar, Shabbir Ahmad Sofi, “Precision agriculture using IoT data analytics and machine learning,” Journal of King Saud University - Computer and Information Sciences, 2021, PP. 1-17</a:t>
            </a:r>
          </a:p>
          <a:p>
            <a:pPr defTabSz="795527">
              <a:defRPr sz="1044"/>
            </a:pPr>
            <a:r>
              <a:rPr lang="en-IN" sz="900" dirty="0">
                <a:latin typeface="Times" pitchFamily="2" charset="0"/>
              </a:rPr>
              <a:t>[16] </a:t>
            </a:r>
            <a:r>
              <a:rPr lang="en-IN" sz="900" dirty="0">
                <a:solidFill>
                  <a:schemeClr val="dk1"/>
                </a:solidFill>
                <a:latin typeface="Times" pitchFamily="2" charset="0"/>
              </a:rPr>
              <a:t>Fang-</a:t>
            </a:r>
            <a:r>
              <a:rPr lang="en-IN" sz="900" dirty="0" err="1">
                <a:solidFill>
                  <a:schemeClr val="dk1"/>
                </a:solidFill>
                <a:latin typeface="Times" pitchFamily="2" charset="0"/>
              </a:rPr>
              <a:t>binQIAOJi</a:t>
            </a:r>
            <a:r>
              <a:rPr lang="en-IN" sz="900" dirty="0">
                <a:solidFill>
                  <a:schemeClr val="dk1"/>
                </a:solidFill>
                <a:latin typeface="Times" pitchFamily="2" charset="0"/>
              </a:rPr>
              <a:t>-</a:t>
            </a:r>
            <a:r>
              <a:rPr lang="en-IN" sz="900" dirty="0" err="1">
                <a:solidFill>
                  <a:schemeClr val="dk1"/>
                </a:solidFill>
                <a:latin typeface="Times" pitchFamily="2" charset="0"/>
              </a:rPr>
              <a:t>kunHUANG</a:t>
            </a:r>
            <a:r>
              <a:rPr lang="en-IN" sz="900" dirty="0">
                <a:solidFill>
                  <a:schemeClr val="dk1"/>
                </a:solidFill>
                <a:latin typeface="Times" pitchFamily="2" charset="0"/>
              </a:rPr>
              <a:t>, “</a:t>
            </a:r>
            <a:r>
              <a:rPr lang="en-IN" sz="900" dirty="0">
                <a:solidFill>
                  <a:srgbClr val="505050"/>
                </a:solidFill>
                <a:latin typeface="Times" pitchFamily="2" charset="0"/>
              </a:rPr>
              <a:t>Farmers' risk preference and fertilizer use,”</a:t>
            </a:r>
            <a:r>
              <a:rPr lang="en-US" sz="900" dirty="0">
                <a:latin typeface="Times" pitchFamily="2" charset="0"/>
              </a:rPr>
              <a:t> Journal of Integrative Agriculture,vol-20,</a:t>
            </a:r>
            <a:r>
              <a:rPr lang="en-IN" sz="900" dirty="0">
                <a:latin typeface="Times" pitchFamily="2" charset="0"/>
              </a:rPr>
              <a:t> PP. 1987-1995</a:t>
            </a:r>
          </a:p>
          <a:p>
            <a:pPr defTabSz="795527">
              <a:defRPr sz="1044"/>
            </a:pPr>
            <a:r>
              <a:rPr lang="en-IN" sz="900" dirty="0">
                <a:latin typeface="Times" pitchFamily="2" charset="0"/>
              </a:rPr>
              <a:t>[17] </a:t>
            </a:r>
            <a:r>
              <a:rPr lang="en-IN" sz="900" dirty="0" err="1">
                <a:latin typeface="Times" pitchFamily="2" charset="0"/>
              </a:rPr>
              <a:t>Saheed</a:t>
            </a:r>
            <a:r>
              <a:rPr lang="en-IN" sz="900" dirty="0">
                <a:latin typeface="Times" pitchFamily="2" charset="0"/>
              </a:rPr>
              <a:t> </a:t>
            </a:r>
            <a:r>
              <a:rPr lang="en-IN" sz="900" dirty="0" err="1">
                <a:latin typeface="Times" pitchFamily="2" charset="0"/>
              </a:rPr>
              <a:t>Garnaik</a:t>
            </a:r>
            <a:r>
              <a:rPr lang="en-IN" sz="900" dirty="0">
                <a:latin typeface="Times" pitchFamily="2" charset="0"/>
              </a:rPr>
              <a:t>, Prasanna Kumar </a:t>
            </a:r>
            <a:r>
              <a:rPr lang="en-IN" sz="900" dirty="0" err="1">
                <a:latin typeface="Times" pitchFamily="2" charset="0"/>
              </a:rPr>
              <a:t>Samant</a:t>
            </a:r>
            <a:r>
              <a:rPr lang="en-IN" sz="900" dirty="0">
                <a:latin typeface="Times" pitchFamily="2" charset="0"/>
              </a:rPr>
              <a:t>, </a:t>
            </a:r>
            <a:r>
              <a:rPr lang="en-IN" sz="900" dirty="0" err="1">
                <a:latin typeface="Times" pitchFamily="2" charset="0"/>
              </a:rPr>
              <a:t>Mitali</a:t>
            </a:r>
            <a:r>
              <a:rPr lang="en-IN" sz="900" dirty="0">
                <a:latin typeface="Times" pitchFamily="2" charset="0"/>
              </a:rPr>
              <a:t> Mandal, Tushar Ranjan Mohanty, </a:t>
            </a:r>
            <a:r>
              <a:rPr lang="en-IN" sz="900" dirty="0" err="1">
                <a:latin typeface="Times" pitchFamily="2" charset="0"/>
              </a:rPr>
              <a:t>Sanat</a:t>
            </a:r>
            <a:r>
              <a:rPr lang="en-IN" sz="900" dirty="0">
                <a:latin typeface="Times" pitchFamily="2" charset="0"/>
              </a:rPr>
              <a:t> Kumar </a:t>
            </a:r>
            <a:r>
              <a:rPr lang="en-IN" sz="900" dirty="0" err="1">
                <a:latin typeface="Times" pitchFamily="2" charset="0"/>
              </a:rPr>
              <a:t>Dwibedi</a:t>
            </a:r>
            <a:r>
              <a:rPr lang="en-IN" sz="900" dirty="0">
                <a:latin typeface="Times" pitchFamily="2" charset="0"/>
              </a:rPr>
              <a:t>, Ranjan Kumar Patra, Kiran Kumar Mohapatra, R.H. </a:t>
            </a:r>
            <a:r>
              <a:rPr lang="en-IN" sz="900" dirty="0" err="1">
                <a:latin typeface="Times" pitchFamily="2" charset="0"/>
              </a:rPr>
              <a:t>Wanjari</a:t>
            </a:r>
            <a:r>
              <a:rPr lang="en-IN" sz="900" dirty="0">
                <a:latin typeface="Times" pitchFamily="2" charset="0"/>
              </a:rPr>
              <a:t>, </a:t>
            </a:r>
            <a:r>
              <a:rPr lang="en-IN" sz="900" dirty="0" err="1">
                <a:latin typeface="Times" pitchFamily="2" charset="0"/>
              </a:rPr>
              <a:t>Debadatta</a:t>
            </a:r>
            <a:r>
              <a:rPr lang="en-IN" sz="900" dirty="0">
                <a:latin typeface="Times" pitchFamily="2" charset="0"/>
              </a:rPr>
              <a:t> Sethi, </a:t>
            </a:r>
            <a:r>
              <a:rPr lang="en-IN" sz="900" dirty="0" err="1">
                <a:latin typeface="Times" pitchFamily="2" charset="0"/>
              </a:rPr>
              <a:t>Dipaka</a:t>
            </a:r>
            <a:r>
              <a:rPr lang="en-IN" sz="900" dirty="0">
                <a:latin typeface="Times" pitchFamily="2" charset="0"/>
              </a:rPr>
              <a:t> Ranjan </a:t>
            </a:r>
            <a:r>
              <a:rPr lang="en-IN" sz="900" dirty="0" err="1">
                <a:latin typeface="Times" pitchFamily="2" charset="0"/>
              </a:rPr>
              <a:t>Sena</a:t>
            </a:r>
            <a:r>
              <a:rPr lang="en-IN" sz="900" dirty="0">
                <a:latin typeface="Times" pitchFamily="2" charset="0"/>
              </a:rPr>
              <a:t>, Tek Bahadur Sapkota, Jagmohan Nayak, Sridhar Patra, </a:t>
            </a:r>
            <a:r>
              <a:rPr lang="en-IN" sz="900" dirty="0" err="1">
                <a:latin typeface="Times" pitchFamily="2" charset="0"/>
              </a:rPr>
              <a:t>Chiter</a:t>
            </a:r>
            <a:r>
              <a:rPr lang="en-IN" sz="900" dirty="0">
                <a:latin typeface="Times" pitchFamily="2" charset="0"/>
              </a:rPr>
              <a:t> Mal Parihar, Hari Sankar Nayak, “Untangling the effect of soil quality on rice productivity under a 16-years long-term fertilizer experiment using conditional random forest,” Computers and Electronics in Agriculture, vol-197,2022, PP. 1-10</a:t>
            </a:r>
          </a:p>
          <a:p>
            <a:pPr defTabSz="795527">
              <a:defRPr sz="1044"/>
            </a:pPr>
            <a:r>
              <a:rPr lang="en-IN" sz="900" dirty="0">
                <a:latin typeface="Times" pitchFamily="2" charset="0"/>
              </a:rPr>
              <a:t>[18] </a:t>
            </a:r>
            <a:r>
              <a:rPr lang="en-IN" sz="900" dirty="0" err="1">
                <a:latin typeface="Times" pitchFamily="2" charset="0"/>
              </a:rPr>
              <a:t>Rubby</a:t>
            </a:r>
            <a:r>
              <a:rPr lang="en-IN" sz="900" dirty="0">
                <a:latin typeface="Times" pitchFamily="2" charset="0"/>
              </a:rPr>
              <a:t> </a:t>
            </a:r>
            <a:r>
              <a:rPr lang="en-IN" sz="900" dirty="0" err="1">
                <a:latin typeface="Times" pitchFamily="2" charset="0"/>
              </a:rPr>
              <a:t>Aworka</a:t>
            </a:r>
            <a:r>
              <a:rPr lang="en-IN" sz="900" dirty="0">
                <a:latin typeface="Times" pitchFamily="2" charset="0"/>
              </a:rPr>
              <a:t>, </a:t>
            </a:r>
            <a:r>
              <a:rPr lang="en-IN" sz="900" dirty="0" err="1">
                <a:latin typeface="Times" pitchFamily="2" charset="0"/>
              </a:rPr>
              <a:t>Lontsi</a:t>
            </a:r>
            <a:r>
              <a:rPr lang="en-IN" sz="900" dirty="0">
                <a:latin typeface="Times" pitchFamily="2" charset="0"/>
              </a:rPr>
              <a:t> </a:t>
            </a:r>
            <a:r>
              <a:rPr lang="en-IN" sz="900" dirty="0" err="1">
                <a:latin typeface="Times" pitchFamily="2" charset="0"/>
              </a:rPr>
              <a:t>Saadio</a:t>
            </a:r>
            <a:r>
              <a:rPr lang="en-IN" sz="900" dirty="0">
                <a:latin typeface="Times" pitchFamily="2" charset="0"/>
              </a:rPr>
              <a:t> Cedric, Wilfried Yves Hamilton </a:t>
            </a:r>
            <a:r>
              <a:rPr lang="en-IN" sz="900" dirty="0" err="1">
                <a:latin typeface="Times" pitchFamily="2" charset="0"/>
              </a:rPr>
              <a:t>Adoni</a:t>
            </a:r>
            <a:r>
              <a:rPr lang="en-IN" sz="900" dirty="0">
                <a:latin typeface="Times" pitchFamily="2" charset="0"/>
              </a:rPr>
              <a:t>, </a:t>
            </a:r>
            <a:r>
              <a:rPr lang="en-IN" sz="900" dirty="0" err="1">
                <a:latin typeface="Times" pitchFamily="2" charset="0"/>
              </a:rPr>
              <a:t>Jérémie</a:t>
            </a:r>
            <a:r>
              <a:rPr lang="en-IN" sz="900" dirty="0">
                <a:latin typeface="Times" pitchFamily="2" charset="0"/>
              </a:rPr>
              <a:t> </a:t>
            </a:r>
            <a:r>
              <a:rPr lang="en-IN" sz="900" dirty="0" err="1">
                <a:latin typeface="Times" pitchFamily="2" charset="0"/>
              </a:rPr>
              <a:t>Thouakesseh</a:t>
            </a:r>
            <a:r>
              <a:rPr lang="en-IN" sz="900" dirty="0">
                <a:latin typeface="Times" pitchFamily="2" charset="0"/>
              </a:rPr>
              <a:t> </a:t>
            </a:r>
            <a:r>
              <a:rPr lang="en-IN" sz="900" dirty="0" err="1">
                <a:latin typeface="Times" pitchFamily="2" charset="0"/>
              </a:rPr>
              <a:t>Zoueu</a:t>
            </a:r>
            <a:r>
              <a:rPr lang="en-IN" sz="900" dirty="0">
                <a:latin typeface="Times" pitchFamily="2" charset="0"/>
              </a:rPr>
              <a:t>, Franck </a:t>
            </a:r>
            <a:r>
              <a:rPr lang="en-IN" sz="900" dirty="0" err="1">
                <a:latin typeface="Times" pitchFamily="2" charset="0"/>
              </a:rPr>
              <a:t>Kalala</a:t>
            </a:r>
            <a:r>
              <a:rPr lang="en-IN" sz="900" dirty="0">
                <a:latin typeface="Times" pitchFamily="2" charset="0"/>
              </a:rPr>
              <a:t> Mutombo, Charles </a:t>
            </a:r>
            <a:r>
              <a:rPr lang="en-IN" sz="900" dirty="0" err="1">
                <a:latin typeface="Times" pitchFamily="2" charset="0"/>
              </a:rPr>
              <a:t>Lebon</a:t>
            </a:r>
            <a:r>
              <a:rPr lang="en-IN" sz="900" dirty="0">
                <a:latin typeface="Times" pitchFamily="2" charset="0"/>
              </a:rPr>
              <a:t> </a:t>
            </a:r>
            <a:r>
              <a:rPr lang="en-IN" sz="900" dirty="0" err="1">
                <a:latin typeface="Times" pitchFamily="2" charset="0"/>
              </a:rPr>
              <a:t>Mberi</a:t>
            </a:r>
            <a:r>
              <a:rPr lang="en-IN" sz="900" dirty="0">
                <a:latin typeface="Times" pitchFamily="2" charset="0"/>
              </a:rPr>
              <a:t> </a:t>
            </a:r>
            <a:r>
              <a:rPr lang="en-IN" sz="900" dirty="0" err="1">
                <a:latin typeface="Times" pitchFamily="2" charset="0"/>
              </a:rPr>
              <a:t>Kimpolo</a:t>
            </a:r>
            <a:r>
              <a:rPr lang="en-IN" sz="900" dirty="0">
                <a:latin typeface="Times" pitchFamily="2" charset="0"/>
              </a:rPr>
              <a:t>, Tarik </a:t>
            </a:r>
            <a:r>
              <a:rPr lang="en-IN" sz="900" dirty="0" err="1">
                <a:latin typeface="Times" pitchFamily="2" charset="0"/>
              </a:rPr>
              <a:t>Nahhal</a:t>
            </a:r>
            <a:r>
              <a:rPr lang="en-IN" sz="900" dirty="0">
                <a:latin typeface="Times" pitchFamily="2" charset="0"/>
              </a:rPr>
              <a:t>, </a:t>
            </a:r>
            <a:r>
              <a:rPr lang="en-IN" sz="900" dirty="0" err="1">
                <a:latin typeface="Times" pitchFamily="2" charset="0"/>
              </a:rPr>
              <a:t>Moez</a:t>
            </a:r>
            <a:r>
              <a:rPr lang="en-IN" sz="900" dirty="0">
                <a:latin typeface="Times" pitchFamily="2" charset="0"/>
              </a:rPr>
              <a:t> </a:t>
            </a:r>
            <a:r>
              <a:rPr lang="en-IN" sz="900" dirty="0" err="1">
                <a:latin typeface="Times" pitchFamily="2" charset="0"/>
              </a:rPr>
              <a:t>Krichen</a:t>
            </a:r>
            <a:r>
              <a:rPr lang="en-IN" sz="900" dirty="0">
                <a:latin typeface="Times" pitchFamily="2" charset="0"/>
              </a:rPr>
              <a:t>, “Agricultural decision system based on advanced machine learning models for yield prediction: Case of East African countries,” Smart Agricultural Technology, vol-3, 2022, PP. 1-9</a:t>
            </a:r>
          </a:p>
          <a:p>
            <a:pPr defTabSz="795527">
              <a:defRPr sz="1044"/>
            </a:pPr>
            <a:r>
              <a:rPr lang="en-IN" sz="900" dirty="0">
                <a:latin typeface="Times" pitchFamily="2" charset="0"/>
              </a:rPr>
              <a:t>[19] Senthil Kumar Swami </a:t>
            </a:r>
            <a:r>
              <a:rPr lang="en-IN" sz="900" dirty="0" err="1">
                <a:latin typeface="Times" pitchFamily="2" charset="0"/>
              </a:rPr>
              <a:t>Durai</a:t>
            </a:r>
            <a:r>
              <a:rPr lang="en-IN" sz="900" dirty="0">
                <a:latin typeface="Times" pitchFamily="2" charset="0"/>
              </a:rPr>
              <a:t>, Mary </a:t>
            </a:r>
            <a:r>
              <a:rPr lang="en-IN" sz="900" dirty="0" err="1">
                <a:latin typeface="Times" pitchFamily="2" charset="0"/>
              </a:rPr>
              <a:t>Divya</a:t>
            </a:r>
            <a:r>
              <a:rPr lang="en-IN" sz="900" dirty="0">
                <a:latin typeface="Times" pitchFamily="2" charset="0"/>
              </a:rPr>
              <a:t> </a:t>
            </a:r>
            <a:r>
              <a:rPr lang="en-IN" sz="900" dirty="0" err="1">
                <a:latin typeface="Times" pitchFamily="2" charset="0"/>
              </a:rPr>
              <a:t>Shamili</a:t>
            </a:r>
            <a:r>
              <a:rPr lang="en-IN" sz="900" dirty="0">
                <a:latin typeface="Times" pitchFamily="2" charset="0"/>
              </a:rPr>
              <a:t>, “Smart farming using Machine Learning and Deep Learning techniques,”  Decision Analytics Journal, vol-2, 2022, PP. 1-30</a:t>
            </a:r>
          </a:p>
          <a:p>
            <a:pPr defTabSz="795527">
              <a:defRPr sz="1044"/>
            </a:pPr>
            <a:r>
              <a:rPr lang="en-IN" sz="900" dirty="0">
                <a:latin typeface="Times" pitchFamily="2" charset="0"/>
              </a:rPr>
              <a:t>[20] M.S. </a:t>
            </a:r>
            <a:r>
              <a:rPr lang="en-IN" sz="900" dirty="0" err="1">
                <a:latin typeface="Times" pitchFamily="2" charset="0"/>
              </a:rPr>
              <a:t>Suchithra</a:t>
            </a:r>
            <a:r>
              <a:rPr lang="en-IN" sz="900" dirty="0">
                <a:latin typeface="Times" pitchFamily="2" charset="0"/>
              </a:rPr>
              <a:t>, Maya L. Pai, “Improving the prediction accuracy of soil nutrient classification by optimizing extreme learning machine parameters,”  Information Processing in Agriculture, vol-7, 2022, PP. 1-11</a:t>
            </a:r>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27-06-2022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30</a:t>
            </a:fld>
            <a:endParaRPr lang="en-US" dirty="0"/>
          </a:p>
        </p:txBody>
      </p:sp>
    </p:spTree>
    <p:extLst>
      <p:ext uri="{BB962C8B-B14F-4D97-AF65-F5344CB8AC3E}">
        <p14:creationId xmlns:p14="http://schemas.microsoft.com/office/powerpoint/2010/main" val="3099717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E737-E2F5-D682-ABC8-A1FDB557822B}"/>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2B0151B6-C404-E1DB-2CDC-3F1ACCEE70AD}"/>
              </a:ext>
            </a:extLst>
          </p:cNvPr>
          <p:cNvSpPr>
            <a:spLocks noGrp="1"/>
          </p:cNvSpPr>
          <p:nvPr>
            <p:ph sz="quarter" idx="10"/>
          </p:nvPr>
        </p:nvSpPr>
        <p:spPr>
          <a:xfrm>
            <a:off x="539495" y="1435607"/>
            <a:ext cx="10717083" cy="4689295"/>
          </a:xfrm>
        </p:spPr>
        <p:txBody>
          <a:bodyPr>
            <a:normAutofit/>
          </a:bodyPr>
          <a:lstStyle/>
          <a:p>
            <a:pPr defTabSz="795527">
              <a:defRPr sz="1044"/>
            </a:pPr>
            <a:r>
              <a:rPr lang="en-IN" sz="900" dirty="0">
                <a:latin typeface="Times" pitchFamily="2" charset="0"/>
              </a:rPr>
              <a:t>[21] </a:t>
            </a:r>
            <a:r>
              <a:rPr lang="en-IN" sz="900" dirty="0" err="1">
                <a:latin typeface="Times" pitchFamily="2" charset="0"/>
              </a:rPr>
              <a:t>mtdtraining</a:t>
            </a:r>
            <a:r>
              <a:rPr lang="en-IN" sz="900" dirty="0">
                <a:latin typeface="Times" pitchFamily="2" charset="0"/>
              </a:rPr>
              <a:t> , “ </a:t>
            </a:r>
            <a:r>
              <a:rPr lang="en-US" sz="900" dirty="0">
                <a:latin typeface="Times" pitchFamily="2" charset="0"/>
                <a:hlinkClick r:id="rId2"/>
              </a:rPr>
              <a:t>https://www.mtdtraining.com/wp-content/uploads/2017/11/objective-setting.jpg</a:t>
            </a:r>
            <a:r>
              <a:rPr lang="en-US" sz="900" dirty="0">
                <a:latin typeface="Times" pitchFamily="2" charset="0"/>
              </a:rPr>
              <a:t> ” (accessed on 6</a:t>
            </a:r>
            <a:r>
              <a:rPr lang="en-US" sz="900" baseline="30000" dirty="0">
                <a:latin typeface="Times" pitchFamily="2" charset="0"/>
              </a:rPr>
              <a:t>th</a:t>
            </a:r>
            <a:r>
              <a:rPr lang="en-US" sz="900" dirty="0">
                <a:latin typeface="Times" pitchFamily="2" charset="0"/>
              </a:rPr>
              <a:t> April 2022)</a:t>
            </a:r>
            <a:endParaRPr lang="en-IN" sz="900" dirty="0">
              <a:latin typeface="Times" pitchFamily="2" charset="0"/>
            </a:endParaRPr>
          </a:p>
          <a:p>
            <a:pPr defTabSz="795527">
              <a:defRPr sz="1044"/>
            </a:pPr>
            <a:r>
              <a:rPr lang="en-IN" sz="900" dirty="0">
                <a:latin typeface="Times" pitchFamily="2" charset="0"/>
              </a:rPr>
              <a:t>[22] </a:t>
            </a:r>
            <a:r>
              <a:rPr lang="en-IN" sz="900" dirty="0" err="1">
                <a:latin typeface="Times" pitchFamily="2" charset="0"/>
              </a:rPr>
              <a:t>Grammartop</a:t>
            </a:r>
            <a:r>
              <a:rPr lang="en-IN" sz="900" dirty="0">
                <a:latin typeface="Times" pitchFamily="2" charset="0"/>
              </a:rPr>
              <a:t>, “ </a:t>
            </a:r>
            <a:r>
              <a:rPr lang="en-IN" sz="900" dirty="0">
                <a:latin typeface="Times" pitchFamily="2" charset="0"/>
                <a:hlinkClick r:id="rId3"/>
              </a:rPr>
              <a:t>https://grammartop.com/wp-content/uploads/2020/11/methodology-488f1a23453770c85d6bba8200517e430312982e.png </a:t>
            </a:r>
            <a:r>
              <a:rPr lang="en-US" sz="900" dirty="0">
                <a:latin typeface="Times" pitchFamily="2" charset="0"/>
              </a:rPr>
              <a:t>” (accessed on 6</a:t>
            </a:r>
            <a:r>
              <a:rPr lang="en-US" sz="900" baseline="30000" dirty="0">
                <a:latin typeface="Times" pitchFamily="2" charset="0"/>
              </a:rPr>
              <a:t>th</a:t>
            </a:r>
            <a:r>
              <a:rPr lang="en-US" sz="900" dirty="0">
                <a:latin typeface="Times" pitchFamily="2" charset="0"/>
              </a:rPr>
              <a:t> April 2022)</a:t>
            </a:r>
          </a:p>
          <a:p>
            <a:pPr defTabSz="795527">
              <a:defRPr sz="1044"/>
            </a:pPr>
            <a:r>
              <a:rPr lang="en-IN" sz="900" dirty="0">
                <a:latin typeface="Times" pitchFamily="2" charset="0"/>
              </a:rPr>
              <a:t>[23] Kaggle, “ </a:t>
            </a:r>
            <a:r>
              <a:rPr lang="en-IN" sz="900" dirty="0">
                <a:latin typeface="Times" pitchFamily="2" charset="0"/>
                <a:hlinkClick r:id="rId4"/>
              </a:rPr>
              <a:t>https://www.kaggle.com/datasets/atharvaingle/crop-recommendation-dataset</a:t>
            </a:r>
            <a:r>
              <a:rPr lang="en-IN" sz="900" dirty="0">
                <a:latin typeface="Times" pitchFamily="2" charset="0"/>
              </a:rPr>
              <a:t> </a:t>
            </a:r>
            <a:r>
              <a:rPr lang="en-US" sz="900" dirty="0">
                <a:latin typeface="Times" pitchFamily="2" charset="0"/>
              </a:rPr>
              <a:t>” (accessed on 16</a:t>
            </a:r>
            <a:r>
              <a:rPr lang="en-US" sz="900" baseline="30000" dirty="0">
                <a:latin typeface="Times" pitchFamily="2" charset="0"/>
              </a:rPr>
              <a:t>th</a:t>
            </a:r>
            <a:r>
              <a:rPr lang="en-US" sz="900" dirty="0">
                <a:latin typeface="Times" pitchFamily="2" charset="0"/>
              </a:rPr>
              <a:t> November </a:t>
            </a:r>
            <a:r>
              <a:rPr lang="en-IN" sz="900" dirty="0">
                <a:solidFill>
                  <a:srgbClr val="202124"/>
                </a:solidFill>
                <a:cs typeface="Segoe UI" panose="020B0502040204020203" pitchFamily="34" charset="0"/>
              </a:rPr>
              <a:t>2021)</a:t>
            </a:r>
          </a:p>
          <a:p>
            <a:pPr defTabSz="795527">
              <a:defRPr sz="1044"/>
            </a:pPr>
            <a:r>
              <a:rPr lang="en-IN" sz="900" dirty="0">
                <a:solidFill>
                  <a:srgbClr val="202124"/>
                </a:solidFill>
                <a:latin typeface="Times" pitchFamily="2" charset="0"/>
                <a:cs typeface="Segoe UI" panose="020B0502040204020203" pitchFamily="34" charset="0"/>
              </a:rPr>
              <a:t>[24] </a:t>
            </a:r>
            <a:r>
              <a:rPr lang="en-IN" sz="900" dirty="0" err="1">
                <a:latin typeface="Times" pitchFamily="2" charset="0"/>
              </a:rPr>
              <a:t>futurescope</a:t>
            </a:r>
            <a:r>
              <a:rPr lang="en-IN" sz="900" dirty="0">
                <a:latin typeface="Times" pitchFamily="2" charset="0"/>
              </a:rPr>
              <a:t> , “ </a:t>
            </a:r>
            <a:r>
              <a:rPr lang="en-US" sz="900" dirty="0">
                <a:latin typeface="Times" pitchFamily="2" charset="0"/>
                <a:hlinkClick r:id="rId5"/>
              </a:rPr>
              <a:t>https://www.futurescope.ie/wp-content/uploads/2020/12/Logo.png</a:t>
            </a:r>
            <a:r>
              <a:rPr lang="en-US" sz="900" dirty="0">
                <a:latin typeface="Times" pitchFamily="2" charset="0"/>
              </a:rPr>
              <a:t>” (accessed on 22</a:t>
            </a:r>
            <a:r>
              <a:rPr lang="en-US" sz="900" baseline="30000" dirty="0">
                <a:latin typeface="Times" pitchFamily="2" charset="0"/>
              </a:rPr>
              <a:t>nd</a:t>
            </a:r>
            <a:r>
              <a:rPr lang="en-US" sz="900" dirty="0">
                <a:latin typeface="Times" pitchFamily="2" charset="0"/>
              </a:rPr>
              <a:t> June 2022)</a:t>
            </a:r>
          </a:p>
          <a:p>
            <a:pPr defTabSz="795527">
              <a:defRPr sz="1044"/>
            </a:pPr>
            <a:r>
              <a:rPr lang="en-IN" sz="900" dirty="0">
                <a:latin typeface="Times" pitchFamily="2" charset="0"/>
              </a:rPr>
              <a:t>[25] </a:t>
            </a:r>
            <a:r>
              <a:rPr lang="en-IN" sz="900" dirty="0" err="1">
                <a:latin typeface="Times" pitchFamily="2" charset="0"/>
              </a:rPr>
              <a:t>Dreamstime</a:t>
            </a:r>
            <a:r>
              <a:rPr lang="en-IN" sz="900" dirty="0">
                <a:latin typeface="Times" pitchFamily="2" charset="0"/>
              </a:rPr>
              <a:t> , “ </a:t>
            </a:r>
            <a:r>
              <a:rPr lang="en-US" sz="900" dirty="0">
                <a:latin typeface="Times" pitchFamily="2" charset="0"/>
                <a:hlinkClick r:id="rId6"/>
              </a:rPr>
              <a:t>https://thumbs.dreamstime.com/b/conclusion-conclusion-sign-conclusion-paper-origami-speech-bubble-conclusion-tag-conclusion-banner-124314194.jpg</a:t>
            </a:r>
            <a:r>
              <a:rPr lang="en-US" sz="900" dirty="0">
                <a:latin typeface="Times" pitchFamily="2" charset="0"/>
              </a:rPr>
              <a:t>” (accessed on 21</a:t>
            </a:r>
            <a:r>
              <a:rPr lang="en-US" sz="900" baseline="30000" dirty="0">
                <a:latin typeface="Times" pitchFamily="2" charset="0"/>
              </a:rPr>
              <a:t>st</a:t>
            </a:r>
            <a:r>
              <a:rPr lang="en-US" sz="900" dirty="0">
                <a:latin typeface="Times" pitchFamily="2" charset="0"/>
              </a:rPr>
              <a:t> June 2022)</a:t>
            </a:r>
            <a:endParaRPr lang="en-IN" sz="900" dirty="0">
              <a:latin typeface="Times" pitchFamily="2" charset="0"/>
            </a:endParaRPr>
          </a:p>
          <a:p>
            <a:pPr defTabSz="795527">
              <a:defRPr sz="1044"/>
            </a:pPr>
            <a:endParaRPr lang="en-IN" sz="900" dirty="0">
              <a:latin typeface="Times" pitchFamily="2" charset="0"/>
            </a:endParaRPr>
          </a:p>
          <a:p>
            <a:pPr defTabSz="795527">
              <a:defRPr sz="1044"/>
            </a:pPr>
            <a:endParaRPr lang="en-US" sz="900" dirty="0">
              <a:latin typeface="Times" pitchFamily="2" charset="0"/>
            </a:endParaRPr>
          </a:p>
        </p:txBody>
      </p:sp>
      <p:sp>
        <p:nvSpPr>
          <p:cNvPr id="4" name="Date Placeholder 3">
            <a:extLst>
              <a:ext uri="{FF2B5EF4-FFF2-40B4-BE49-F238E27FC236}">
                <a16:creationId xmlns:a16="http://schemas.microsoft.com/office/drawing/2014/main" id="{D1F6ED52-1CC3-5259-F6D5-A431367D2599}"/>
              </a:ext>
            </a:extLst>
          </p:cNvPr>
          <p:cNvSpPr>
            <a:spLocks noGrp="1"/>
          </p:cNvSpPr>
          <p:nvPr>
            <p:ph type="dt" sz="half" idx="2"/>
          </p:nvPr>
        </p:nvSpPr>
        <p:spPr/>
        <p:txBody>
          <a:bodyPr/>
          <a:lstStyle/>
          <a:p>
            <a:fld id="{24BFD1BD-BA78-4A12-8786-9FACFDE89896}" type="datetime1">
              <a:rPr lang="en-IN" smtClean="0"/>
              <a:t>27-06-2022</a:t>
            </a:fld>
            <a:endParaRPr lang="en-US" dirty="0"/>
          </a:p>
        </p:txBody>
      </p:sp>
      <p:sp>
        <p:nvSpPr>
          <p:cNvPr id="5" name="Footer Placeholder 4">
            <a:extLst>
              <a:ext uri="{FF2B5EF4-FFF2-40B4-BE49-F238E27FC236}">
                <a16:creationId xmlns:a16="http://schemas.microsoft.com/office/drawing/2014/main" id="{30271AF5-69A7-259B-AE1A-874FC4EA2D98}"/>
              </a:ext>
            </a:extLst>
          </p:cNvPr>
          <p:cNvSpPr>
            <a:spLocks noGrp="1"/>
          </p:cNvSpPr>
          <p:nvPr>
            <p:ph type="ftr" sz="quarter" idx="3"/>
          </p:nvPr>
        </p:nvSpPr>
        <p:spPr/>
        <p:txBody>
          <a:bodyPr/>
          <a:lstStyle/>
          <a:p>
            <a:r>
              <a:rPr lang="en-US" dirty="0"/>
              <a:t>Eco-Fertilization</a:t>
            </a:r>
          </a:p>
        </p:txBody>
      </p:sp>
      <p:sp>
        <p:nvSpPr>
          <p:cNvPr id="6" name="Slide Number Placeholder 5">
            <a:extLst>
              <a:ext uri="{FF2B5EF4-FFF2-40B4-BE49-F238E27FC236}">
                <a16:creationId xmlns:a16="http://schemas.microsoft.com/office/drawing/2014/main" id="{75715076-D29D-2603-A506-CC6E5A47AA5C}"/>
              </a:ext>
            </a:extLst>
          </p:cNvPr>
          <p:cNvSpPr>
            <a:spLocks noGrp="1"/>
          </p:cNvSpPr>
          <p:nvPr>
            <p:ph type="sldNum" sz="quarter" idx="4"/>
          </p:nvPr>
        </p:nvSpPr>
        <p:spPr/>
        <p:txBody>
          <a:bodyPr/>
          <a:lstStyle/>
          <a:p>
            <a:fld id="{9860EDB8-5305-433F-BE41-D7A86D811DB3}" type="slidenum">
              <a:rPr lang="en-US" smtClean="0"/>
              <a:pPr/>
              <a:t>31</a:t>
            </a:fld>
            <a:endParaRPr lang="en-US" dirty="0"/>
          </a:p>
        </p:txBody>
      </p:sp>
    </p:spTree>
    <p:extLst>
      <p:ext uri="{BB962C8B-B14F-4D97-AF65-F5344CB8AC3E}">
        <p14:creationId xmlns:p14="http://schemas.microsoft.com/office/powerpoint/2010/main" val="13611704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3533" y="1964267"/>
            <a:ext cx="10515600" cy="2387600"/>
          </a:xfrm>
        </p:spPr>
        <p:txBody>
          <a:bodyPr anchor="ctr" anchorCtr="0">
            <a:normAutofit/>
          </a:bodyPr>
          <a:lstStyle/>
          <a:p>
            <a:pPr algn="ctr"/>
            <a:r>
              <a:rPr lang="en-US" sz="8000" b="1" dirty="0">
                <a:solidFill>
                  <a:schemeClr val="bg1"/>
                </a:solidFill>
                <a:latin typeface="+mn-lt"/>
              </a:rPr>
              <a:t>THANK YOU</a:t>
            </a:r>
          </a:p>
        </p:txBody>
      </p:sp>
    </p:spTree>
    <p:extLst>
      <p:ext uri="{BB962C8B-B14F-4D97-AF65-F5344CB8AC3E}">
        <p14:creationId xmlns:p14="http://schemas.microsoft.com/office/powerpoint/2010/main" val="150781118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Introduction / Motivation</a:t>
            </a:r>
          </a:p>
        </p:txBody>
      </p:sp>
      <p:sp>
        <p:nvSpPr>
          <p:cNvPr id="25" name="Content Placeholder 17"/>
          <p:cNvSpPr txBox="1">
            <a:spLocks/>
          </p:cNvSpPr>
          <p:nvPr/>
        </p:nvSpPr>
        <p:spPr>
          <a:xfrm>
            <a:off x="541609" y="1455491"/>
            <a:ext cx="5110161" cy="47114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endParaRPr lang="en-US" dirty="0">
              <a:latin typeface="Segoe UI" panose="020B0502040204020203" pitchFamily="34" charset="0"/>
              <a:cs typeface="Segoe UI" panose="020B0502040204020203" pitchFamily="34" charset="0"/>
            </a:endParaRPr>
          </a:p>
        </p:txBody>
      </p:sp>
      <p:grpSp>
        <p:nvGrpSpPr>
          <p:cNvPr id="18" name="Group 17" descr="Small circle with number 1 inside  indicating step 1"/>
          <p:cNvGrpSpPr/>
          <p:nvPr/>
        </p:nvGrpSpPr>
        <p:grpSpPr bwMode="blackWhite">
          <a:xfrm>
            <a:off x="531552" y="1672461"/>
            <a:ext cx="558179" cy="409838"/>
            <a:chOff x="6953426" y="711274"/>
            <a:chExt cx="558179" cy="409838"/>
          </a:xfrm>
        </p:grpSpPr>
        <p:sp>
          <p:nvSpPr>
            <p:cNvPr id="19" name="Oval 18"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descr="Number 1"/>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21" name="Content Placeholder 17"/>
          <p:cNvSpPr txBox="1">
            <a:spLocks/>
          </p:cNvSpPr>
          <p:nvPr/>
        </p:nvSpPr>
        <p:spPr>
          <a:xfrm>
            <a:off x="1039536" y="1721549"/>
            <a:ext cx="4585731" cy="596551"/>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600"/>
              </a:spcAft>
              <a:buNone/>
            </a:pPr>
            <a:r>
              <a:rPr lang="en-US" sz="1400" dirty="0">
                <a:solidFill>
                  <a:prstClr val="black">
                    <a:lumMod val="75000"/>
                    <a:lumOff val="25000"/>
                  </a:prstClr>
                </a:solidFill>
                <a:latin typeface="Segoe UI" panose="020B0502040204020203" pitchFamily="34" charset="0"/>
                <a:cs typeface="Segoe UI" panose="020B0502040204020203" pitchFamily="34" charset="0"/>
              </a:rPr>
              <a:t>Unbalanced progress in rural and urban areas.</a:t>
            </a:r>
          </a:p>
        </p:txBody>
      </p:sp>
      <p:grpSp>
        <p:nvGrpSpPr>
          <p:cNvPr id="33" name="Group 32" descr="Small circle with number 2 inside  indicating step 2"/>
          <p:cNvGrpSpPr/>
          <p:nvPr/>
        </p:nvGrpSpPr>
        <p:grpSpPr bwMode="blackWhite">
          <a:xfrm>
            <a:off x="531552" y="2558721"/>
            <a:ext cx="558179" cy="409838"/>
            <a:chOff x="6953426" y="711274"/>
            <a:chExt cx="558179" cy="409838"/>
          </a:xfrm>
        </p:grpSpPr>
        <p:sp>
          <p:nvSpPr>
            <p:cNvPr id="34" name="Oval 3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descr="Number 2"/>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36" name="Content Placeholder 17"/>
          <p:cNvSpPr txBox="1">
            <a:spLocks/>
          </p:cNvSpPr>
          <p:nvPr/>
        </p:nvSpPr>
        <p:spPr>
          <a:xfrm>
            <a:off x="1067657" y="2584574"/>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600"/>
              </a:spcAft>
              <a:buNone/>
            </a:pPr>
            <a:r>
              <a:rPr lang="en-US" sz="1400" dirty="0">
                <a:solidFill>
                  <a:prstClr val="black">
                    <a:lumMod val="75000"/>
                    <a:lumOff val="25000"/>
                  </a:prstClr>
                </a:solidFill>
                <a:latin typeface="Segoe UI" panose="020B0502040204020203" pitchFamily="34" charset="0"/>
                <a:cs typeface="Segoe UI" panose="020B0502040204020203" pitchFamily="34" charset="0"/>
              </a:rPr>
              <a:t>Analysis of farmers' problems at the ground level.</a:t>
            </a:r>
          </a:p>
        </p:txBody>
      </p:sp>
      <p:pic>
        <p:nvPicPr>
          <p:cNvPr id="23" name="Picture 22"/>
          <p:cNvPicPr>
            <a:picLocks noChangeAspect="1"/>
          </p:cNvPicPr>
          <p:nvPr/>
        </p:nvPicPr>
        <p:blipFill>
          <a:blip r:embed="rId4"/>
          <a:srcRect t="1556" b="1556"/>
          <a:stretch/>
        </p:blipFill>
        <p:spPr>
          <a:xfrm>
            <a:off x="5793408" y="1691065"/>
            <a:ext cx="2642827" cy="1920454"/>
          </a:xfrm>
          <a:prstGeom prst="rect">
            <a:avLst/>
          </a:prstGeom>
          <a:ln>
            <a:noFill/>
          </a:ln>
          <a:effectLst>
            <a:outerShdw blurRad="292100" dist="139700" dir="2700000" algn="tl" rotWithShape="0">
              <a:srgbClr val="333333">
                <a:alpha val="65000"/>
              </a:srgbClr>
            </a:outerShdw>
          </a:effectLst>
        </p:spPr>
      </p:pic>
      <p:grpSp>
        <p:nvGrpSpPr>
          <p:cNvPr id="13" name="Group 12" descr="Small circle with number 2 inside  indicating step 2">
            <a:extLst>
              <a:ext uri="{FF2B5EF4-FFF2-40B4-BE49-F238E27FC236}">
                <a16:creationId xmlns:a16="http://schemas.microsoft.com/office/drawing/2014/main" id="{8D67EB0A-BE22-4519-A732-BFF25F00EB9A}"/>
              </a:ext>
            </a:extLst>
          </p:cNvPr>
          <p:cNvGrpSpPr/>
          <p:nvPr/>
        </p:nvGrpSpPr>
        <p:grpSpPr bwMode="blackWhite">
          <a:xfrm>
            <a:off x="506150" y="3371522"/>
            <a:ext cx="558179" cy="409838"/>
            <a:chOff x="6953426" y="711274"/>
            <a:chExt cx="558179" cy="409838"/>
          </a:xfrm>
        </p:grpSpPr>
        <p:sp>
          <p:nvSpPr>
            <p:cNvPr id="14" name="Oval 13" descr="Small circle">
              <a:extLst>
                <a:ext uri="{FF2B5EF4-FFF2-40B4-BE49-F238E27FC236}">
                  <a16:creationId xmlns:a16="http://schemas.microsoft.com/office/drawing/2014/main" id="{98D9E998-B6C9-4758-A0C0-7358FA59DB4A}"/>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descr="Number 2">
              <a:extLst>
                <a:ext uri="{FF2B5EF4-FFF2-40B4-BE49-F238E27FC236}">
                  <a16:creationId xmlns:a16="http://schemas.microsoft.com/office/drawing/2014/main" id="{2F9A5875-2114-45AA-9205-39EB9AB27492}"/>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16" name="Content Placeholder 17">
            <a:extLst>
              <a:ext uri="{FF2B5EF4-FFF2-40B4-BE49-F238E27FC236}">
                <a16:creationId xmlns:a16="http://schemas.microsoft.com/office/drawing/2014/main" id="{9DB47606-5C94-47EE-B20B-9E2DB1DB5D25}"/>
              </a:ext>
            </a:extLst>
          </p:cNvPr>
          <p:cNvSpPr txBox="1">
            <a:spLocks/>
          </p:cNvSpPr>
          <p:nvPr/>
        </p:nvSpPr>
        <p:spPr>
          <a:xfrm>
            <a:off x="1039536" y="3336203"/>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600"/>
              </a:spcAft>
              <a:buNone/>
            </a:pPr>
            <a:r>
              <a:rPr lang="en-US" sz="1400" dirty="0">
                <a:solidFill>
                  <a:prstClr val="black">
                    <a:lumMod val="75000"/>
                    <a:lumOff val="25000"/>
                  </a:prstClr>
                </a:solidFill>
                <a:latin typeface="Segoe UI" panose="020B0502040204020203" pitchFamily="34" charset="0"/>
                <a:cs typeface="Segoe UI" panose="020B0502040204020203" pitchFamily="34" charset="0"/>
              </a:rPr>
              <a:t>The problem statements are analyzed and determined based on what is in our study area.</a:t>
            </a:r>
          </a:p>
        </p:txBody>
      </p:sp>
      <p:pic>
        <p:nvPicPr>
          <p:cNvPr id="3" name="Picture 2">
            <a:extLst>
              <a:ext uri="{FF2B5EF4-FFF2-40B4-BE49-F238E27FC236}">
                <a16:creationId xmlns:a16="http://schemas.microsoft.com/office/drawing/2014/main" id="{8C4B79EB-5BB6-4FE0-AE26-BDFA007DD879}"/>
              </a:ext>
            </a:extLst>
          </p:cNvPr>
          <p:cNvPicPr>
            <a:picLocks noChangeAspect="1"/>
          </p:cNvPicPr>
          <p:nvPr/>
        </p:nvPicPr>
        <p:blipFill>
          <a:blip r:embed="rId5"/>
          <a:stretch>
            <a:fillRect/>
          </a:stretch>
        </p:blipFill>
        <p:spPr>
          <a:xfrm>
            <a:off x="4115070" y="3812785"/>
            <a:ext cx="3073400" cy="2305050"/>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DE98A745-3ED3-4BAD-BFCA-7C2AA5792CD7}"/>
              </a:ext>
            </a:extLst>
          </p:cNvPr>
          <p:cNvPicPr>
            <a:picLocks noChangeAspect="1"/>
          </p:cNvPicPr>
          <p:nvPr/>
        </p:nvPicPr>
        <p:blipFill rotWithShape="1">
          <a:blip r:embed="rId6"/>
          <a:srcRect l="12687" t="10533" r="7285" b="1"/>
          <a:stretch/>
        </p:blipFill>
        <p:spPr>
          <a:xfrm>
            <a:off x="8737600" y="1691065"/>
            <a:ext cx="2386625" cy="1928040"/>
          </a:xfrm>
          <a:prstGeom prst="rect">
            <a:avLst/>
          </a:prstGeom>
          <a:ln>
            <a:noFill/>
          </a:ln>
          <a:effectLst>
            <a:outerShdw blurRad="292100" dist="139700" dir="2700000" algn="tl" rotWithShape="0">
              <a:srgbClr val="333333">
                <a:alpha val="65000"/>
              </a:srgbClr>
            </a:outerShdw>
          </a:effectLst>
        </p:spPr>
      </p:pic>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3</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A339CA7F-168D-43BC-AD9E-0E9069968B4A}" type="datetime1">
              <a:rPr lang="en-IN" sz="1000" smtClean="0"/>
              <a:t>27-06-2022</a:t>
            </a:fld>
            <a:endParaRPr lang="en-US" sz="1000" dirty="0"/>
          </a:p>
        </p:txBody>
      </p:sp>
      <p:pic>
        <p:nvPicPr>
          <p:cNvPr id="24" name="WhatsApp Video 2021-11-16 at 10.17.33 AM">
            <a:hlinkClick r:id="" action="ppaction://media"/>
            <a:extLst>
              <a:ext uri="{FF2B5EF4-FFF2-40B4-BE49-F238E27FC236}">
                <a16:creationId xmlns:a16="http://schemas.microsoft.com/office/drawing/2014/main" id="{FB283AB7-9EC6-4922-84BF-66EBC340FCC6}"/>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7543800" y="3906220"/>
            <a:ext cx="3629348" cy="220909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4193773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904"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4"/>
                                        </p:tgtEl>
                                      </p:cBhvr>
                                    </p:cmd>
                                  </p:childTnLst>
                                </p:cTn>
                              </p:par>
                            </p:childTnLst>
                          </p:cTn>
                        </p:par>
                      </p:childTnLst>
                    </p:cTn>
                  </p:par>
                </p:childTnLst>
              </p:cTn>
              <p:nextCondLst>
                <p:cond evt="onClick" delay="0">
                  <p:tgtEl>
                    <p:spTgt spid="24"/>
                  </p:tgtEl>
                </p:cond>
              </p:nextCondLst>
            </p:seq>
            <p:video>
              <p:cMediaNode vol="80000" mute="1">
                <p:cTn id="12" fill="hold" display="0">
                  <p:stCondLst>
                    <p:cond delay="indefinite"/>
                  </p:stCondLst>
                </p:cTn>
                <p:tgtEl>
                  <p:spTgt spid="2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4</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D2FA4022-DBC5-4336-B203-CD330999EAEE}" type="datetime1">
              <a:rPr lang="en-IN" sz="1000" smtClean="0"/>
              <a:t>27-06-2022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695565480"/>
              </p:ext>
            </p:extLst>
          </p:nvPr>
        </p:nvGraphicFramePr>
        <p:xfrm>
          <a:off x="771235" y="1470522"/>
          <a:ext cx="10530428" cy="4493823"/>
        </p:xfrm>
        <a:graphic>
          <a:graphicData uri="http://schemas.openxmlformats.org/drawingml/2006/table">
            <a:tbl>
              <a:tblPr firstRow="1" bandRow="1">
                <a:tableStyleId>{9DCAF9ED-07DC-4A11-8D7F-57B35C25682E}</a:tableStyleId>
              </a:tblPr>
              <a:tblGrid>
                <a:gridCol w="639779">
                  <a:extLst>
                    <a:ext uri="{9D8B030D-6E8A-4147-A177-3AD203B41FA5}">
                      <a16:colId xmlns:a16="http://schemas.microsoft.com/office/drawing/2014/main" val="4179629490"/>
                    </a:ext>
                  </a:extLst>
                </a:gridCol>
                <a:gridCol w="1024758">
                  <a:extLst>
                    <a:ext uri="{9D8B030D-6E8A-4147-A177-3AD203B41FA5}">
                      <a16:colId xmlns:a16="http://schemas.microsoft.com/office/drawing/2014/main" val="509443340"/>
                    </a:ext>
                  </a:extLst>
                </a:gridCol>
                <a:gridCol w="2885090">
                  <a:extLst>
                    <a:ext uri="{9D8B030D-6E8A-4147-A177-3AD203B41FA5}">
                      <a16:colId xmlns:a16="http://schemas.microsoft.com/office/drawing/2014/main" val="1878355055"/>
                    </a:ext>
                  </a:extLst>
                </a:gridCol>
                <a:gridCol w="1899745">
                  <a:extLst>
                    <a:ext uri="{9D8B030D-6E8A-4147-A177-3AD203B41FA5}">
                      <a16:colId xmlns:a16="http://schemas.microsoft.com/office/drawing/2014/main" val="3429157811"/>
                    </a:ext>
                  </a:extLst>
                </a:gridCol>
                <a:gridCol w="1474076">
                  <a:extLst>
                    <a:ext uri="{9D8B030D-6E8A-4147-A177-3AD203B41FA5}">
                      <a16:colId xmlns:a16="http://schemas.microsoft.com/office/drawing/2014/main" val="1378453927"/>
                    </a:ext>
                  </a:extLst>
                </a:gridCol>
                <a:gridCol w="2606980">
                  <a:extLst>
                    <a:ext uri="{9D8B030D-6E8A-4147-A177-3AD203B41FA5}">
                      <a16:colId xmlns:a16="http://schemas.microsoft.com/office/drawing/2014/main" val="3127282539"/>
                    </a:ext>
                  </a:extLst>
                </a:gridCol>
              </a:tblGrid>
              <a:tr h="1084543">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1015785">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a:t>
                      </a:r>
                    </a:p>
                    <a:p>
                      <a:pPr marL="342900" indent="-342900">
                        <a:buFont typeface="+mj-lt"/>
                        <a:buAutoNum type="romanUcPeriod"/>
                      </a:pPr>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2018</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US" sz="1100" dirty="0"/>
                    </a:p>
                    <a:p>
                      <a:pPr algn="l"/>
                      <a:endParaRPr lang="en-US" sz="1100" dirty="0">
                        <a:latin typeface="+mn-lt"/>
                      </a:endParaRPr>
                    </a:p>
                    <a:p>
                      <a:pPr algn="l"/>
                      <a:r>
                        <a:rPr lang="en-US" sz="1100" dirty="0">
                          <a:latin typeface="+mn-lt"/>
                        </a:rPr>
                        <a:t>Prediction of Crop Fertilizer Consumption</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indent="0" algn="just" defTabSz="914400" rtl="0" eaLnBrk="1" fontAlgn="auto" latinLnBrk="0" hangingPunct="1">
                        <a:lnSpc>
                          <a:spcPct val="100000"/>
                        </a:lnSpc>
                        <a:spcBef>
                          <a:spcPts val="0"/>
                        </a:spcBef>
                        <a:spcAft>
                          <a:spcPts val="0"/>
                        </a:spcAft>
                        <a:buClrTx/>
                        <a:buSzTx/>
                        <a:buFontTx/>
                        <a:buNone/>
                        <a:tabLst/>
                        <a:defRPr/>
                      </a:pPr>
                      <a:r>
                        <a:rPr lang="en-US" sz="1100" dirty="0"/>
                        <a:t>Krutika </a:t>
                      </a:r>
                      <a:r>
                        <a:rPr lang="en-US" sz="1100" dirty="0" err="1"/>
                        <a:t>Hampannavar</a:t>
                      </a:r>
                      <a:r>
                        <a:rPr lang="en-US" sz="1100" dirty="0"/>
                        <a:t>,</a:t>
                      </a:r>
                    </a:p>
                    <a:p>
                      <a:pPr marL="0" marR="0" indent="0" algn="just" defTabSz="914400" rtl="0" eaLnBrk="1" fontAlgn="auto" latinLnBrk="0" hangingPunct="1">
                        <a:lnSpc>
                          <a:spcPct val="100000"/>
                        </a:lnSpc>
                        <a:spcBef>
                          <a:spcPts val="0"/>
                        </a:spcBef>
                        <a:spcAft>
                          <a:spcPts val="0"/>
                        </a:spcAft>
                        <a:buClrTx/>
                        <a:buSzTx/>
                        <a:buFontTx/>
                        <a:buNone/>
                        <a:tabLst/>
                        <a:defRPr/>
                      </a:pPr>
                      <a:r>
                        <a:rPr lang="en-US" sz="1100" dirty="0"/>
                        <a:t>Vijay </a:t>
                      </a:r>
                      <a:r>
                        <a:rPr lang="en-US" sz="1100" dirty="0" err="1"/>
                        <a:t>Bhajantri</a:t>
                      </a:r>
                      <a:endParaRPr lang="en-US" sz="1100" dirty="0"/>
                    </a:p>
                    <a:p>
                      <a:pPr marL="0" marR="0" indent="0" algn="just" defTabSz="914400" rtl="0" eaLnBrk="1" fontAlgn="auto" latinLnBrk="0" hangingPunct="1">
                        <a:lnSpc>
                          <a:spcPct val="100000"/>
                        </a:lnSpc>
                        <a:spcBef>
                          <a:spcPts val="0"/>
                        </a:spcBef>
                        <a:spcAft>
                          <a:spcPts val="0"/>
                        </a:spcAft>
                        <a:buClrTx/>
                        <a:buSzTx/>
                        <a:buFontTx/>
                        <a:buNone/>
                        <a:tabLst/>
                        <a:defRPr/>
                      </a:pPr>
                      <a:r>
                        <a:rPr lang="en-US" sz="1100" dirty="0"/>
                        <a:t>Shashikumar G. </a:t>
                      </a:r>
                      <a:r>
                        <a:rPr lang="en-US" sz="1100" dirty="0" err="1"/>
                        <a:t>Totad</a:t>
                      </a:r>
                      <a:endParaRPr lang="en-US" sz="1100"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IEEE,</a:t>
                      </a:r>
                    </a:p>
                    <a:p>
                      <a:r>
                        <a:rPr lang="en-US" sz="1100" dirty="0"/>
                        <a:t>DOI:10.1109/ICCUBEA.2018.8697827</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1100" dirty="0"/>
                    </a:p>
                    <a:p>
                      <a:pPr algn="just">
                        <a:lnSpc>
                          <a:spcPct val="100000"/>
                        </a:lnSpc>
                      </a:pPr>
                      <a:r>
                        <a:rPr lang="en-US" sz="900" dirty="0"/>
                        <a:t>Prediction of fertilizer consumption can prevent the toxicity and deficiency in plants to certain extent and this can help farmers to get proper yield without much wastage.</a:t>
                      </a:r>
                    </a:p>
                    <a:p>
                      <a:pPr algn="just">
                        <a:lnSpc>
                          <a:spcPct val="100000"/>
                        </a:lnSpc>
                      </a:pPr>
                      <a:endParaRPr lang="en-US" sz="1100" dirty="0"/>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1085358">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2018</a:t>
                      </a: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US" sz="1100" dirty="0">
                        <a:latin typeface="+mn-lt"/>
                      </a:endParaRPr>
                    </a:p>
                    <a:p>
                      <a:pPr algn="l"/>
                      <a:r>
                        <a:rPr lang="en-US" sz="1100" dirty="0">
                          <a:latin typeface="+mn-lt"/>
                        </a:rPr>
                        <a:t>Fuzzy decision support system for improving the crop productivity and efficient use of fertilizers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lnSpc>
                          <a:spcPct val="100000"/>
                        </a:lnSpc>
                        <a:spcAft>
                          <a:spcPts val="0"/>
                        </a:spcAft>
                      </a:pPr>
                      <a:endParaRPr lang="en-IN" sz="1100" dirty="0">
                        <a:effectLst/>
                        <a:latin typeface="+mn-lt"/>
                        <a:ea typeface="Times New Roman" panose="02020603050405020304" pitchFamily="18" charset="0"/>
                        <a:cs typeface="Times New Roman" panose="02020603050405020304" pitchFamily="18" charset="0"/>
                      </a:endParaRPr>
                    </a:p>
                    <a:p>
                      <a:pPr algn="l">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G. </a:t>
                      </a:r>
                      <a:r>
                        <a:rPr lang="en-IN" sz="1100" dirty="0" err="1">
                          <a:effectLst/>
                          <a:latin typeface="+mn-lt"/>
                          <a:ea typeface="Times New Roman" panose="02020603050405020304" pitchFamily="18" charset="0"/>
                          <a:cs typeface="Times New Roman" panose="02020603050405020304" pitchFamily="18" charset="0"/>
                        </a:rPr>
                        <a:t>Prabakaran,D</a:t>
                      </a:r>
                      <a:r>
                        <a:rPr lang="en-IN" sz="1100" dirty="0">
                          <a:effectLst/>
                          <a:latin typeface="+mn-lt"/>
                          <a:ea typeface="Times New Roman" panose="02020603050405020304" pitchFamily="18" charset="0"/>
                          <a:cs typeface="Times New Roman" panose="02020603050405020304" pitchFamily="18" charset="0"/>
                        </a:rPr>
                        <a:t>. </a:t>
                      </a:r>
                      <a:r>
                        <a:rPr lang="en-IN" sz="1100" dirty="0" err="1">
                          <a:effectLst/>
                          <a:latin typeface="+mn-lt"/>
                          <a:ea typeface="Times New Roman" panose="02020603050405020304" pitchFamily="18" charset="0"/>
                          <a:cs typeface="Times New Roman" panose="02020603050405020304" pitchFamily="18" charset="0"/>
                        </a:rPr>
                        <a:t>Vaithiyanathan</a:t>
                      </a:r>
                      <a:r>
                        <a:rPr lang="en-IN" sz="1100" dirty="0">
                          <a:effectLst/>
                          <a:latin typeface="+mn-lt"/>
                          <a:ea typeface="Times New Roman" panose="02020603050405020304" pitchFamily="18" charset="0"/>
                          <a:cs typeface="Times New Roman" panose="02020603050405020304" pitchFamily="18" charset="0"/>
                        </a:rPr>
                        <a:t>, Madhavi Ganesan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Computers and Electronics in Agriculture ,ISSN : 0168-1699 (Elsevier)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paper explores the process of using fuzzy logic systems to reduce fertilizer consumption and improve crop productivity.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22915572"/>
                  </a:ext>
                </a:extLst>
              </a:tr>
              <a:tr h="1216447">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3.</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100" dirty="0">
                          <a:latin typeface="+mn-lt"/>
                        </a:rPr>
                        <a:t>2018</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IN" sz="1100" b="0" i="0" u="none" strike="noStrike" dirty="0">
                        <a:solidFill>
                          <a:srgbClr val="111111"/>
                        </a:solidFill>
                        <a:effectLst/>
                        <a:latin typeface="Roboto" panose="02000000000000000000" pitchFamily="2" charset="0"/>
                      </a:endParaRPr>
                    </a:p>
                    <a:p>
                      <a:pPr algn="l"/>
                      <a:endParaRPr lang="en-IN" sz="1100" b="0" i="0" u="none" strike="noStrike" dirty="0">
                        <a:solidFill>
                          <a:srgbClr val="111111"/>
                        </a:solidFill>
                        <a:effectLst/>
                        <a:latin typeface="Roboto" panose="02000000000000000000" pitchFamily="2" charset="0"/>
                      </a:endParaRPr>
                    </a:p>
                    <a:p>
                      <a:pPr algn="l"/>
                      <a:r>
                        <a:rPr lang="en-IN" sz="1100" b="0" i="0" u="none" strike="noStrike" dirty="0">
                          <a:solidFill>
                            <a:srgbClr val="111111"/>
                          </a:solidFill>
                          <a:effectLst/>
                          <a:latin typeface="+mn-lt"/>
                        </a:rPr>
                        <a:t>Data Mining Techniques for Crop Yield Prediction</a:t>
                      </a:r>
                    </a:p>
                    <a:p>
                      <a:pPr algn="l"/>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ctr"/>
                      <a:endParaRPr lang="en-IN" sz="1100" b="0" i="0" u="none" strike="noStrike" dirty="0">
                        <a:solidFill>
                          <a:srgbClr val="111111"/>
                        </a:solidFill>
                        <a:effectLst/>
                        <a:latin typeface="Roboto" panose="02000000000000000000" pitchFamily="2" charset="0"/>
                      </a:endParaRPr>
                    </a:p>
                    <a:p>
                      <a:pPr algn="l" fontAlgn="ctr"/>
                      <a:endParaRPr lang="en-IN" sz="1100" b="0" i="0" u="none" strike="noStrike" dirty="0">
                        <a:solidFill>
                          <a:srgbClr val="111111"/>
                        </a:solidFill>
                        <a:effectLst/>
                        <a:latin typeface="Roboto" panose="02000000000000000000" pitchFamily="2" charset="0"/>
                      </a:endParaRPr>
                    </a:p>
                    <a:p>
                      <a:pPr algn="l" fontAlgn="ctr"/>
                      <a:r>
                        <a:rPr lang="en-IN" sz="1100" b="0" i="0" u="none" strike="noStrike" dirty="0">
                          <a:solidFill>
                            <a:srgbClr val="111111"/>
                          </a:solidFill>
                          <a:effectLst/>
                          <a:latin typeface="+mn-lt"/>
                        </a:rPr>
                        <a:t>Shital </a:t>
                      </a:r>
                      <a:r>
                        <a:rPr lang="en-IN" sz="1100" b="0" i="0" u="none" strike="noStrike" dirty="0" err="1">
                          <a:solidFill>
                            <a:srgbClr val="111111"/>
                          </a:solidFill>
                          <a:effectLst/>
                          <a:latin typeface="+mn-lt"/>
                        </a:rPr>
                        <a:t>Bhojani</a:t>
                      </a:r>
                      <a:endParaRPr lang="en-IN" sz="1100" b="0" i="0" u="none" strike="noStrike" dirty="0">
                        <a:solidFill>
                          <a:srgbClr val="111111"/>
                        </a:solidFill>
                        <a:effectLst/>
                        <a:latin typeface="+mn-lt"/>
                      </a:endParaRPr>
                    </a:p>
                    <a:p>
                      <a:pPr algn="l" fontAlgn="ctr"/>
                      <a:r>
                        <a:rPr lang="en-IN" sz="1100" b="0" i="0" u="none" strike="noStrike" dirty="0">
                          <a:solidFill>
                            <a:srgbClr val="111111"/>
                          </a:solidFill>
                          <a:effectLst/>
                          <a:latin typeface="+mn-lt"/>
                        </a:rPr>
                        <a:t>Nirav Bhatt</a:t>
                      </a:r>
                    </a:p>
                    <a:p>
                      <a:endParaRPr lang="en-IN" sz="1100" b="0" i="0" u="none" strike="noStrike" dirty="0">
                        <a:solidFill>
                          <a:srgbClr val="111111"/>
                        </a:solidFill>
                        <a:effectLst/>
                        <a:latin typeface="Roboto" panose="02000000000000000000" pitchFamily="2"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Computers and Electronics in Agriculture, </a:t>
                      </a:r>
                    </a:p>
                    <a:p>
                      <a:r>
                        <a:rPr lang="en-US" sz="1100" dirty="0">
                          <a:latin typeface="+mn-lt"/>
                        </a:rPr>
                        <a:t>ISSN: 0168-1699 (Elsevier)</a:t>
                      </a:r>
                    </a:p>
                    <a:p>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It's a difﬁcult task to predict crop yield due to stochastic rain fall pattern and also variation in temperature. So we can apply different data mining techniques for crop yield predication and can produce an efﬁcient algorithm for crop classiﬁcation for better.</a:t>
                      </a:r>
                    </a:p>
                    <a:p>
                      <a:pPr algn="just">
                        <a:lnSpc>
                          <a:spcPct val="100000"/>
                        </a:lnSpc>
                      </a:pPr>
                      <a:endParaRPr lang="en-US" sz="900" dirty="0"/>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6306741"/>
                  </a:ext>
                </a:extLst>
              </a:tr>
            </a:tbl>
          </a:graphicData>
        </a:graphic>
      </p:graphicFrame>
    </p:spTree>
    <p:extLst>
      <p:ext uri="{BB962C8B-B14F-4D97-AF65-F5344CB8AC3E}">
        <p14:creationId xmlns:p14="http://schemas.microsoft.com/office/powerpoint/2010/main" val="27901626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5</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4E89DCEA-2215-442D-AEC5-9C4F4D2390FB}" type="datetime1">
              <a:rPr lang="en-IN" sz="1000" smtClean="0"/>
              <a:t>27-06-2022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2042303205"/>
              </p:ext>
            </p:extLst>
          </p:nvPr>
        </p:nvGraphicFramePr>
        <p:xfrm>
          <a:off x="779119" y="1423226"/>
          <a:ext cx="10530428" cy="4629064"/>
        </p:xfrm>
        <a:graphic>
          <a:graphicData uri="http://schemas.openxmlformats.org/drawingml/2006/table">
            <a:tbl>
              <a:tblPr firstRow="1" bandRow="1">
                <a:tableStyleId>{9DCAF9ED-07DC-4A11-8D7F-57B35C25682E}</a:tableStyleId>
              </a:tblPr>
              <a:tblGrid>
                <a:gridCol w="702841">
                  <a:extLst>
                    <a:ext uri="{9D8B030D-6E8A-4147-A177-3AD203B41FA5}">
                      <a16:colId xmlns:a16="http://schemas.microsoft.com/office/drawing/2014/main" val="4179629490"/>
                    </a:ext>
                  </a:extLst>
                </a:gridCol>
                <a:gridCol w="922282">
                  <a:extLst>
                    <a:ext uri="{9D8B030D-6E8A-4147-A177-3AD203B41FA5}">
                      <a16:colId xmlns:a16="http://schemas.microsoft.com/office/drawing/2014/main" val="509443340"/>
                    </a:ext>
                  </a:extLst>
                </a:gridCol>
                <a:gridCol w="3334066">
                  <a:extLst>
                    <a:ext uri="{9D8B030D-6E8A-4147-A177-3AD203B41FA5}">
                      <a16:colId xmlns:a16="http://schemas.microsoft.com/office/drawing/2014/main" val="1878355055"/>
                    </a:ext>
                  </a:extLst>
                </a:gridCol>
                <a:gridCol w="1950005">
                  <a:extLst>
                    <a:ext uri="{9D8B030D-6E8A-4147-A177-3AD203B41FA5}">
                      <a16:colId xmlns:a16="http://schemas.microsoft.com/office/drawing/2014/main" val="3429157811"/>
                    </a:ext>
                  </a:extLst>
                </a:gridCol>
                <a:gridCol w="1335234">
                  <a:extLst>
                    <a:ext uri="{9D8B030D-6E8A-4147-A177-3AD203B41FA5}">
                      <a16:colId xmlns:a16="http://schemas.microsoft.com/office/drawing/2014/main" val="1378453927"/>
                    </a:ext>
                  </a:extLst>
                </a:gridCol>
                <a:gridCol w="2286000">
                  <a:extLst>
                    <a:ext uri="{9D8B030D-6E8A-4147-A177-3AD203B41FA5}">
                      <a16:colId xmlns:a16="http://schemas.microsoft.com/office/drawing/2014/main" val="3127282539"/>
                    </a:ext>
                  </a:extLst>
                </a:gridCol>
              </a:tblGrid>
              <a:tr h="847498">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1005393">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4.</a:t>
                      </a:r>
                    </a:p>
                    <a:p>
                      <a:pPr marL="342900" indent="-342900">
                        <a:buFont typeface="+mj-lt"/>
                        <a:buAutoNum type="romanUcPeriod"/>
                      </a:pPr>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2019</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just"/>
                      <a:r>
                        <a:rPr lang="en-US" sz="1100" dirty="0">
                          <a:latin typeface="+mn-lt"/>
                        </a:rPr>
                        <a:t>Estimation of NPK requirements for rice production in diverse Chinese environments under optimal fertilization rates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Yulong Yin, Hao Ying</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err="1">
                          <a:effectLst/>
                          <a:latin typeface="+mn-lt"/>
                          <a:ea typeface="Times New Roman" panose="02020603050405020304" pitchFamily="18" charset="0"/>
                          <a:cs typeface="Times New Roman" panose="02020603050405020304" pitchFamily="18" charset="0"/>
                        </a:rPr>
                        <a:t>Huifang</a:t>
                      </a:r>
                      <a:r>
                        <a:rPr lang="en-IN" sz="1100" dirty="0">
                          <a:effectLst/>
                          <a:latin typeface="+mn-lt"/>
                          <a:ea typeface="Times New Roman" panose="02020603050405020304" pitchFamily="18" charset="0"/>
                          <a:cs typeface="Times New Roman" panose="02020603050405020304" pitchFamily="18" charset="0"/>
                        </a:rPr>
                        <a:t> Zheng ,</a:t>
                      </a:r>
                      <a:r>
                        <a:rPr lang="en-IN" sz="1100" dirty="0" err="1">
                          <a:effectLst/>
                          <a:latin typeface="+mn-lt"/>
                          <a:ea typeface="Times New Roman" panose="02020603050405020304" pitchFamily="18" charset="0"/>
                          <a:cs typeface="Times New Roman" panose="02020603050405020304" pitchFamily="18" charset="0"/>
                        </a:rPr>
                        <a:t>Qingsong</a:t>
                      </a:r>
                      <a:r>
                        <a:rPr lang="en-IN" sz="1100" dirty="0">
                          <a:effectLst/>
                          <a:latin typeface="+mn-lt"/>
                          <a:ea typeface="Times New Roman" panose="02020603050405020304" pitchFamily="18" charset="0"/>
                          <a:cs typeface="Times New Roman" panose="02020603050405020304" pitchFamily="18" charset="0"/>
                        </a:rPr>
                        <a:t> Zhang ,</a:t>
                      </a:r>
                      <a:r>
                        <a:rPr lang="en-IN" sz="1100" dirty="0" err="1">
                          <a:effectLst/>
                          <a:latin typeface="+mn-lt"/>
                          <a:ea typeface="Times New Roman" panose="02020603050405020304" pitchFamily="18" charset="0"/>
                          <a:cs typeface="Times New Roman" panose="02020603050405020304" pitchFamily="18" charset="0"/>
                        </a:rPr>
                        <a:t>Yanfang</a:t>
                      </a:r>
                      <a:r>
                        <a:rPr lang="en-IN" sz="1100" dirty="0">
                          <a:effectLst/>
                          <a:latin typeface="+mn-lt"/>
                          <a:ea typeface="Times New Roman" panose="02020603050405020304" pitchFamily="18" charset="0"/>
                          <a:cs typeface="Times New Roman" panose="02020603050405020304" pitchFamily="18" charset="0"/>
                        </a:rPr>
                        <a:t> </a:t>
                      </a:r>
                      <a:r>
                        <a:rPr lang="en-IN" sz="1100" dirty="0" err="1">
                          <a:effectLst/>
                          <a:latin typeface="+mn-lt"/>
                          <a:ea typeface="Times New Roman" panose="02020603050405020304" pitchFamily="18" charset="0"/>
                          <a:cs typeface="Times New Roman" panose="02020603050405020304" pitchFamily="18" charset="0"/>
                        </a:rPr>
                        <a:t>Xue</a:t>
                      </a:r>
                      <a:r>
                        <a:rPr lang="en-IN" sz="1100" dirty="0">
                          <a:effectLst/>
                          <a:latin typeface="+mn-lt"/>
                          <a:ea typeface="Times New Roman" panose="02020603050405020304" pitchFamily="18" charset="0"/>
                          <a:cs typeface="Times New Roman" panose="02020603050405020304" pitchFamily="18" charset="0"/>
                        </a:rPr>
                        <a:t>,</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err="1">
                          <a:effectLst/>
                          <a:latin typeface="+mn-lt"/>
                          <a:ea typeface="Times New Roman" panose="02020603050405020304" pitchFamily="18" charset="0"/>
                          <a:cs typeface="Times New Roman" panose="02020603050405020304" pitchFamily="18" charset="0"/>
                        </a:rPr>
                        <a:t>Zhenling</a:t>
                      </a:r>
                      <a:r>
                        <a:rPr lang="en-IN" sz="1100" dirty="0">
                          <a:effectLst/>
                          <a:latin typeface="+mn-lt"/>
                          <a:ea typeface="Times New Roman" panose="02020603050405020304" pitchFamily="18" charset="0"/>
                          <a:cs typeface="Times New Roman" panose="02020603050405020304" pitchFamily="18" charset="0"/>
                        </a:rPr>
                        <a:t> Cui</a:t>
                      </a:r>
                      <a:endParaRPr lang="en-IN" sz="1100" dirty="0">
                        <a:effectLst/>
                        <a:latin typeface="+mn-lt"/>
                        <a:ea typeface="Calibri" panose="020F0502020204030204" pitchFamily="34" charset="0"/>
                        <a:cs typeface="Times New Roman" panose="02020603050405020304" pitchFamily="18"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Agricultural and Forest Meteorology, ISSN : 0168-1923 (Elsevier)</a:t>
                      </a:r>
                    </a:p>
                    <a:p>
                      <a:endParaRPr lang="en-US" sz="1100"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1100" dirty="0"/>
                    </a:p>
                    <a:p>
                      <a:pPr algn="just">
                        <a:lnSpc>
                          <a:spcPct val="100000"/>
                        </a:lnSpc>
                      </a:pPr>
                      <a:r>
                        <a:rPr lang="en-US" sz="900" dirty="0"/>
                        <a:t>Objectives of this study were to evaluate the relationship between nutrient requirements and climates or soil chemical properties.</a:t>
                      </a:r>
                      <a:endParaRPr lang="en-US" sz="1100" dirty="0"/>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1052066">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5.</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2020</a:t>
                      </a: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endParaRPr lang="en-US" sz="1100" dirty="0">
                        <a:latin typeface="+mn-lt"/>
                      </a:endParaRPr>
                    </a:p>
                    <a:p>
                      <a:pPr algn="just"/>
                      <a:r>
                        <a:rPr lang="en-US" sz="1100" dirty="0">
                          <a:latin typeface="+mn-lt"/>
                        </a:rPr>
                        <a:t>Rainfall intensification increases nitrate leaching from tilled but not no-till cropping systems in the U.S. Midwest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lnSpc>
                          <a:spcPct val="100000"/>
                        </a:lnSpc>
                        <a:spcAft>
                          <a:spcPts val="0"/>
                        </a:spcAft>
                      </a:pPr>
                      <a:endParaRPr lang="en-IN" sz="1100" dirty="0">
                        <a:effectLst/>
                        <a:latin typeface="+mn-lt"/>
                        <a:ea typeface="Times New Roman" panose="02020603050405020304" pitchFamily="18"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Laura J.T. Hess</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Eve-Lyn S. Hinckley</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G. Philip Robertson</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Pamela A. Matson</a:t>
                      </a:r>
                      <a:endParaRPr lang="en-IN" sz="1100" dirty="0">
                        <a:effectLst/>
                        <a:latin typeface="+mn-lt"/>
                        <a:ea typeface="Calibri" panose="020F0502020204030204" pitchFamily="34" charset="0"/>
                        <a:cs typeface="Times New Roman" panose="02020603050405020304" pitchFamily="18"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Agriculture, Ecosystems &amp; Environment, </a:t>
                      </a:r>
                    </a:p>
                    <a:p>
                      <a:r>
                        <a:rPr lang="en-US" sz="1100" dirty="0">
                          <a:latin typeface="+mn-lt"/>
                        </a:rPr>
                        <a:t>ISSN : 0167-8809 (Elsevier)</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Rainfall intensification may exacerbate leaching losses of reactive N from cropping systems, and that no-till management may buffer against these losses.</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22915572"/>
                  </a:ext>
                </a:extLst>
              </a:tr>
              <a:tr h="1123864">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6.</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100" dirty="0">
                          <a:latin typeface="+mn-lt"/>
                        </a:rPr>
                        <a:t>2020</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IN" sz="1100" b="0" i="0" u="none" strike="noStrike" dirty="0">
                        <a:solidFill>
                          <a:srgbClr val="111111"/>
                        </a:solidFill>
                        <a:effectLst/>
                        <a:latin typeface="Roboto" panose="02000000000000000000" pitchFamily="2" charset="0"/>
                      </a:endParaRPr>
                    </a:p>
                    <a:p>
                      <a:pPr algn="l"/>
                      <a:endParaRPr lang="en-IN" sz="1100" b="0" i="0" u="none" strike="noStrike" dirty="0">
                        <a:solidFill>
                          <a:srgbClr val="111111"/>
                        </a:solidFill>
                        <a:effectLst/>
                        <a:latin typeface="Roboto" panose="02000000000000000000" pitchFamily="2" charset="0"/>
                      </a:endParaRPr>
                    </a:p>
                    <a:p>
                      <a:pPr algn="l"/>
                      <a:r>
                        <a:rPr lang="en-IN" sz="1100" b="0" i="0" u="none" strike="noStrike" dirty="0">
                          <a:solidFill>
                            <a:srgbClr val="111111"/>
                          </a:solidFill>
                          <a:effectLst/>
                          <a:latin typeface="+mn-lt"/>
                        </a:rPr>
                        <a:t>Crop Yield Prediction Based on Indian Agriculture using Machine Learning</a:t>
                      </a: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spcBef>
                          <a:spcPts val="0"/>
                        </a:spcBef>
                        <a:spcAft>
                          <a:spcPts val="0"/>
                        </a:spcAft>
                      </a:pPr>
                      <a:endParaRPr lang="en-IN" sz="1100" u="none" strike="noStrike" dirty="0">
                        <a:solidFill>
                          <a:srgbClr val="0000FF"/>
                        </a:solidFill>
                        <a:effectLst/>
                        <a:latin typeface="+mn-lt"/>
                        <a:ea typeface="Calibri" panose="020F0502020204030204" pitchFamily="34" charset="0"/>
                        <a:cs typeface="Times New Roman" panose="02020603050405020304" pitchFamily="18" charset="0"/>
                      </a:endParaRPr>
                    </a:p>
                    <a:p>
                      <a:pPr algn="just">
                        <a:lnSpc>
                          <a:spcPct val="100000"/>
                        </a:lnSpc>
                        <a:spcBef>
                          <a:spcPts val="0"/>
                        </a:spcBef>
                        <a:spcAft>
                          <a:spcPts val="0"/>
                        </a:spcAft>
                      </a:pPr>
                      <a:r>
                        <a:rPr lang="en-IN" sz="1100" u="none" strike="noStrike" dirty="0">
                          <a:solidFill>
                            <a:schemeClr val="tx1"/>
                          </a:solidFill>
                          <a:effectLst/>
                          <a:latin typeface="+mn-lt"/>
                          <a:ea typeface="Calibri" panose="020F0502020204030204" pitchFamily="34" charset="0"/>
                          <a:cs typeface="Times New Roman" panose="02020603050405020304" pitchFamily="18" charset="0"/>
                        </a:rPr>
                        <a:t>Potnuru Sai Nishant</a:t>
                      </a:r>
                      <a:endParaRPr lang="en-IN" sz="1100" dirty="0">
                        <a:solidFill>
                          <a:schemeClr val="tx1"/>
                        </a:solidFill>
                        <a:effectLst/>
                        <a:latin typeface="+mn-lt"/>
                        <a:ea typeface="Calibri" panose="020F0502020204030204" pitchFamily="34" charset="0"/>
                        <a:cs typeface="Times New Roman" panose="02020603050405020304" pitchFamily="18" charset="0"/>
                      </a:endParaRPr>
                    </a:p>
                    <a:p>
                      <a:pPr algn="just">
                        <a:lnSpc>
                          <a:spcPct val="100000"/>
                        </a:lnSpc>
                        <a:spcBef>
                          <a:spcPts val="0"/>
                        </a:spcBef>
                        <a:spcAft>
                          <a:spcPts val="0"/>
                        </a:spcAft>
                      </a:pPr>
                      <a:r>
                        <a:rPr lang="en-IN" sz="1100" u="none" strike="noStrike" dirty="0">
                          <a:solidFill>
                            <a:schemeClr val="tx1"/>
                          </a:solidFill>
                          <a:effectLst/>
                          <a:latin typeface="+mn-lt"/>
                          <a:ea typeface="Calibri" panose="020F0502020204030204" pitchFamily="34" charset="0"/>
                          <a:cs typeface="Times New Roman" panose="02020603050405020304" pitchFamily="18" charset="0"/>
                        </a:rPr>
                        <a:t>Pinapa Sai Venkat</a:t>
                      </a:r>
                      <a:endParaRPr lang="en-IN" sz="1100" dirty="0">
                        <a:solidFill>
                          <a:schemeClr val="tx1"/>
                        </a:solidFill>
                        <a:effectLst/>
                        <a:latin typeface="+mn-lt"/>
                        <a:ea typeface="Calibri" panose="020F0502020204030204" pitchFamily="34" charset="0"/>
                        <a:cs typeface="Times New Roman" panose="02020603050405020304" pitchFamily="18" charset="0"/>
                      </a:endParaRPr>
                    </a:p>
                    <a:p>
                      <a:pPr algn="just">
                        <a:lnSpc>
                          <a:spcPct val="100000"/>
                        </a:lnSpc>
                        <a:spcBef>
                          <a:spcPts val="0"/>
                        </a:spcBef>
                        <a:spcAft>
                          <a:spcPts val="0"/>
                        </a:spcAft>
                      </a:pPr>
                      <a:r>
                        <a:rPr lang="en-IN" sz="1100" u="none" strike="noStrike" dirty="0">
                          <a:solidFill>
                            <a:schemeClr val="tx1"/>
                          </a:solidFill>
                          <a:effectLst/>
                          <a:latin typeface="+mn-lt"/>
                          <a:ea typeface="Calibri" panose="020F0502020204030204" pitchFamily="34" charset="0"/>
                          <a:cs typeface="Times New Roman" panose="02020603050405020304" pitchFamily="18" charset="0"/>
                        </a:rPr>
                        <a:t>Bollu Lakshmi Avinash</a:t>
                      </a:r>
                      <a:endParaRPr lang="en-IN" sz="1100" dirty="0">
                        <a:solidFill>
                          <a:schemeClr val="tx1"/>
                        </a:solidFill>
                        <a:effectLst/>
                        <a:latin typeface="+mn-lt"/>
                        <a:ea typeface="Calibri" panose="020F0502020204030204" pitchFamily="34" charset="0"/>
                        <a:cs typeface="Times New Roman" panose="02020603050405020304" pitchFamily="18" charset="0"/>
                      </a:endParaRPr>
                    </a:p>
                    <a:p>
                      <a:pPr algn="just">
                        <a:lnSpc>
                          <a:spcPct val="100000"/>
                        </a:lnSpc>
                        <a:spcBef>
                          <a:spcPts val="0"/>
                        </a:spcBef>
                        <a:spcAft>
                          <a:spcPts val="0"/>
                        </a:spcAft>
                      </a:pPr>
                      <a:r>
                        <a:rPr lang="en-IN" sz="1100" u="none" strike="noStrike" dirty="0">
                          <a:solidFill>
                            <a:schemeClr val="tx1"/>
                          </a:solidFill>
                          <a:effectLst/>
                          <a:latin typeface="+mn-lt"/>
                          <a:ea typeface="Calibri" panose="020F0502020204030204" pitchFamily="34" charset="0"/>
                          <a:cs typeface="Times New Roman" panose="02020603050405020304" pitchFamily="18" charset="0"/>
                        </a:rPr>
                        <a:t>B. Jabber</a:t>
                      </a:r>
                      <a:r>
                        <a:rPr lang="en-IN" sz="1100" dirty="0">
                          <a:solidFill>
                            <a:schemeClr val="tx1"/>
                          </a:solidFill>
                          <a:effectLst/>
                          <a:latin typeface="+mn-lt"/>
                        </a:rPr>
                        <a:t> </a:t>
                      </a:r>
                      <a:endParaRPr lang="en-IN" sz="1100" b="0" i="0" u="none" strike="noStrike" dirty="0">
                        <a:solidFill>
                          <a:schemeClr val="tx1"/>
                        </a:solidFill>
                        <a:effectLst/>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2020 International Conference for Emerging Technology (INCET)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paper predicts the yield of almost all kinds of crops in India. This script makes novel by usage of simple parameters like state, district, season, area and the user can predict the yield of the crop in which year he or she wants to.</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6306741"/>
                  </a:ext>
                </a:extLst>
              </a:tr>
            </a:tbl>
          </a:graphicData>
        </a:graphic>
      </p:graphicFrame>
    </p:spTree>
    <p:extLst>
      <p:ext uri="{BB962C8B-B14F-4D97-AF65-F5344CB8AC3E}">
        <p14:creationId xmlns:p14="http://schemas.microsoft.com/office/powerpoint/2010/main" val="3471377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6</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4688E5E4-6E9A-4E81-9597-30A8E1643560}" type="datetime1">
              <a:rPr lang="en-IN" sz="1000" smtClean="0"/>
              <a:t>27-06-2022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3123286996"/>
              </p:ext>
            </p:extLst>
          </p:nvPr>
        </p:nvGraphicFramePr>
        <p:xfrm>
          <a:off x="763352" y="1540512"/>
          <a:ext cx="10291576" cy="4800600"/>
        </p:xfrm>
        <a:graphic>
          <a:graphicData uri="http://schemas.openxmlformats.org/drawingml/2006/table">
            <a:tbl>
              <a:tblPr firstRow="1" bandRow="1">
                <a:tableStyleId>{9DCAF9ED-07DC-4A11-8D7F-57B35C25682E}</a:tableStyleId>
              </a:tblPr>
              <a:tblGrid>
                <a:gridCol w="663427">
                  <a:extLst>
                    <a:ext uri="{9D8B030D-6E8A-4147-A177-3AD203B41FA5}">
                      <a16:colId xmlns:a16="http://schemas.microsoft.com/office/drawing/2014/main" val="4179629490"/>
                    </a:ext>
                  </a:extLst>
                </a:gridCol>
                <a:gridCol w="644017">
                  <a:extLst>
                    <a:ext uri="{9D8B030D-6E8A-4147-A177-3AD203B41FA5}">
                      <a16:colId xmlns:a16="http://schemas.microsoft.com/office/drawing/2014/main" val="509443340"/>
                    </a:ext>
                  </a:extLst>
                </a:gridCol>
                <a:gridCol w="2908738">
                  <a:extLst>
                    <a:ext uri="{9D8B030D-6E8A-4147-A177-3AD203B41FA5}">
                      <a16:colId xmlns:a16="http://schemas.microsoft.com/office/drawing/2014/main" val="1878355055"/>
                    </a:ext>
                  </a:extLst>
                </a:gridCol>
                <a:gridCol w="1828800">
                  <a:extLst>
                    <a:ext uri="{9D8B030D-6E8A-4147-A177-3AD203B41FA5}">
                      <a16:colId xmlns:a16="http://schemas.microsoft.com/office/drawing/2014/main" val="3429157811"/>
                    </a:ext>
                  </a:extLst>
                </a:gridCol>
                <a:gridCol w="1679028">
                  <a:extLst>
                    <a:ext uri="{9D8B030D-6E8A-4147-A177-3AD203B41FA5}">
                      <a16:colId xmlns:a16="http://schemas.microsoft.com/office/drawing/2014/main" val="1378453927"/>
                    </a:ext>
                  </a:extLst>
                </a:gridCol>
                <a:gridCol w="2567566">
                  <a:extLst>
                    <a:ext uri="{9D8B030D-6E8A-4147-A177-3AD203B41FA5}">
                      <a16:colId xmlns:a16="http://schemas.microsoft.com/office/drawing/2014/main" val="3127282539"/>
                    </a:ext>
                  </a:extLst>
                </a:gridCol>
              </a:tblGrid>
              <a:tr h="1097299">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91935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7.</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2020</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US" sz="1100" dirty="0">
                          <a:latin typeface="+mn-lt"/>
                        </a:rPr>
                        <a:t>Cropping systems in agriculture and their impact on soil health</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indent="0" algn="l">
                        <a:lnSpc>
                          <a:spcPct val="100000"/>
                        </a:lnSpc>
                        <a:spcAft>
                          <a:spcPts val="0"/>
                        </a:spcAft>
                        <a:buFont typeface="Arial" panose="020B0604020202020204" pitchFamily="34" charset="0"/>
                        <a:buNone/>
                      </a:pPr>
                      <a:r>
                        <a:rPr lang="en-IN" sz="1100" dirty="0">
                          <a:solidFill>
                            <a:schemeClr val="tx1"/>
                          </a:solidFill>
                          <a:effectLst/>
                          <a:latin typeface="+mn-lt"/>
                          <a:ea typeface="Calibri" panose="020F0502020204030204" pitchFamily="34" charset="0"/>
                          <a:cs typeface="Times New Roman" panose="02020603050405020304" pitchFamily="18" charset="0"/>
                        </a:rPr>
                        <a:t>TonyYang,</a:t>
                      </a:r>
                    </a:p>
                    <a:p>
                      <a:pPr marL="0" indent="0" algn="l">
                        <a:lnSpc>
                          <a:spcPct val="100000"/>
                        </a:lnSpc>
                        <a:spcAft>
                          <a:spcPts val="0"/>
                        </a:spcAft>
                        <a:buFont typeface="Arial" panose="020B0604020202020204" pitchFamily="34" charset="0"/>
                        <a:buNone/>
                      </a:pPr>
                      <a:r>
                        <a:rPr lang="en-IN" sz="1100" dirty="0" err="1">
                          <a:solidFill>
                            <a:schemeClr val="tx1"/>
                          </a:solidFill>
                          <a:effectLst/>
                          <a:latin typeface="+mn-lt"/>
                          <a:ea typeface="Times New Roman" panose="02020603050405020304" pitchFamily="18" charset="0"/>
                          <a:cs typeface="Times New Roman" panose="02020603050405020304" pitchFamily="18" charset="0"/>
                        </a:rPr>
                        <a:t>Kadambot</a:t>
                      </a:r>
                      <a:r>
                        <a:rPr lang="en-IN" sz="1100" dirty="0">
                          <a:solidFill>
                            <a:schemeClr val="tx1"/>
                          </a:solidFill>
                          <a:effectLst/>
                          <a:latin typeface="+mn-lt"/>
                          <a:ea typeface="Times New Roman" panose="02020603050405020304" pitchFamily="18" charset="0"/>
                          <a:cs typeface="Times New Roman" panose="02020603050405020304" pitchFamily="18" charset="0"/>
                        </a:rPr>
                        <a:t> H.M. </a:t>
                      </a:r>
                    </a:p>
                    <a:p>
                      <a:pPr marL="0" indent="0" algn="l">
                        <a:lnSpc>
                          <a:spcPct val="100000"/>
                        </a:lnSpc>
                        <a:spcAft>
                          <a:spcPts val="0"/>
                        </a:spcAft>
                        <a:buFont typeface="Arial" panose="020B0604020202020204" pitchFamily="34" charset="0"/>
                        <a:buNone/>
                      </a:pPr>
                      <a:r>
                        <a:rPr lang="en-IN" sz="1100" dirty="0">
                          <a:solidFill>
                            <a:schemeClr val="tx1"/>
                          </a:solidFill>
                          <a:effectLst/>
                          <a:latin typeface="+mn-lt"/>
                          <a:ea typeface="Times New Roman" panose="02020603050405020304" pitchFamily="18" charset="0"/>
                          <a:cs typeface="Times New Roman" panose="02020603050405020304" pitchFamily="18" charset="0"/>
                        </a:rPr>
                        <a:t>Siddique,</a:t>
                      </a:r>
                    </a:p>
                    <a:p>
                      <a:pPr marL="0" indent="0" algn="l">
                        <a:lnSpc>
                          <a:spcPct val="100000"/>
                        </a:lnSpc>
                        <a:spcAft>
                          <a:spcPts val="0"/>
                        </a:spcAft>
                        <a:buFont typeface="Arial" panose="020B0604020202020204" pitchFamily="34" charset="0"/>
                        <a:buNone/>
                      </a:pPr>
                      <a:r>
                        <a:rPr lang="en-IN" sz="1100" dirty="0" err="1">
                          <a:solidFill>
                            <a:schemeClr val="tx1"/>
                          </a:solidFill>
                          <a:effectLst/>
                          <a:latin typeface="+mn-lt"/>
                          <a:ea typeface="Times New Roman" panose="02020603050405020304" pitchFamily="18" charset="0"/>
                          <a:cs typeface="Times New Roman" panose="02020603050405020304" pitchFamily="18" charset="0"/>
                        </a:rPr>
                        <a:t>Kui</a:t>
                      </a:r>
                      <a:r>
                        <a:rPr lang="en-IN" sz="1100" dirty="0">
                          <a:solidFill>
                            <a:schemeClr val="tx1"/>
                          </a:solidFill>
                          <a:effectLst/>
                          <a:latin typeface="+mn-lt"/>
                          <a:ea typeface="Times New Roman" panose="02020603050405020304" pitchFamily="18" charset="0"/>
                          <a:cs typeface="Times New Roman" panose="02020603050405020304" pitchFamily="18" charset="0"/>
                        </a:rPr>
                        <a:t> Liu</a:t>
                      </a:r>
                      <a:endParaRPr lang="en-IN" sz="1100" dirty="0">
                        <a:solidFill>
                          <a:schemeClr val="tx1"/>
                        </a:solidFill>
                        <a:effectLst/>
                        <a:latin typeface="+mn-lt"/>
                        <a:ea typeface="Calibri" panose="020F0502020204030204" pitchFamily="34" charset="0"/>
                        <a:cs typeface="Times New Roman" panose="02020603050405020304" pitchFamily="18"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Global Ecology and Conservation, ISSN: 2351-9894 (Elsevier)</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Significant achievements, including refine content of soil health and the development of new evaluation standards for ‘soil health and quality’.</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1171441">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8.</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2020</a:t>
                      </a: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endParaRPr lang="en-US" sz="1100" dirty="0">
                        <a:latin typeface="+mn-lt"/>
                      </a:endParaRPr>
                    </a:p>
                    <a:p>
                      <a:pPr algn="just"/>
                      <a:r>
                        <a:rPr lang="en-US" sz="1100" dirty="0">
                          <a:latin typeface="+mn-lt"/>
                        </a:rPr>
                        <a:t>Would fertilization history render the soil microbial communities and their activities more resistant to rainfall fluctuations?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lnSpc>
                          <a:spcPct val="100000"/>
                        </a:lnSpc>
                        <a:spcAft>
                          <a:spcPts val="0"/>
                        </a:spcAft>
                      </a:pPr>
                      <a:endParaRPr lang="en-IN" sz="1100" dirty="0">
                        <a:effectLst/>
                        <a:latin typeface="+mn-lt"/>
                        <a:ea typeface="Times New Roman" panose="02020603050405020304" pitchFamily="18" charset="0"/>
                        <a:cs typeface="Times New Roman" panose="02020603050405020304" pitchFamily="18" charset="0"/>
                      </a:endParaRPr>
                    </a:p>
                    <a:p>
                      <a:pPr>
                        <a:lnSpc>
                          <a:spcPct val="107000"/>
                        </a:lnSpc>
                        <a:spcAft>
                          <a:spcPts val="0"/>
                        </a:spcAft>
                      </a:pPr>
                      <a:r>
                        <a:rPr lang="en-IN" sz="1100" dirty="0">
                          <a:effectLst/>
                          <a:latin typeface="+mn-lt"/>
                          <a:ea typeface="Times New Roman" panose="02020603050405020304" pitchFamily="18" charset="0"/>
                          <a:cs typeface="Times New Roman" panose="02020603050405020304" pitchFamily="18" charset="0"/>
                        </a:rPr>
                        <a:t>János </a:t>
                      </a:r>
                      <a:r>
                        <a:rPr lang="en-IN" sz="1100" dirty="0" err="1">
                          <a:effectLst/>
                          <a:latin typeface="+mn-lt"/>
                          <a:ea typeface="Times New Roman" panose="02020603050405020304" pitchFamily="18" charset="0"/>
                          <a:cs typeface="Times New Roman" panose="02020603050405020304" pitchFamily="18" charset="0"/>
                        </a:rPr>
                        <a:t>Kátai</a:t>
                      </a:r>
                      <a:endParaRPr lang="en-IN" sz="1100" dirty="0">
                        <a:effectLst/>
                        <a:latin typeface="+mn-lt"/>
                        <a:ea typeface="Times New Roman" panose="02020603050405020304" pitchFamily="18" charset="0"/>
                        <a:cs typeface="Times New Roman" panose="02020603050405020304" pitchFamily="18" charset="0"/>
                      </a:endParaRPr>
                    </a:p>
                    <a:p>
                      <a:pPr>
                        <a:lnSpc>
                          <a:spcPct val="107000"/>
                        </a:lnSpc>
                        <a:spcAft>
                          <a:spcPts val="0"/>
                        </a:spcAft>
                      </a:pPr>
                      <a:r>
                        <a:rPr lang="en-IN" sz="1100" dirty="0" err="1">
                          <a:effectLst/>
                          <a:latin typeface="+mn-lt"/>
                          <a:ea typeface="Times New Roman" panose="02020603050405020304" pitchFamily="18" charset="0"/>
                          <a:cs typeface="Times New Roman" panose="02020603050405020304" pitchFamily="18" charset="0"/>
                        </a:rPr>
                        <a:t>Ágnes</a:t>
                      </a:r>
                      <a:r>
                        <a:rPr lang="en-IN" sz="1100" dirty="0">
                          <a:effectLst/>
                          <a:latin typeface="+mn-lt"/>
                          <a:ea typeface="Times New Roman" panose="02020603050405020304" pitchFamily="18" charset="0"/>
                          <a:cs typeface="Times New Roman" panose="02020603050405020304" pitchFamily="18" charset="0"/>
                        </a:rPr>
                        <a:t> </a:t>
                      </a:r>
                      <a:r>
                        <a:rPr lang="en-IN" sz="1100" dirty="0" err="1">
                          <a:effectLst/>
                          <a:latin typeface="+mn-lt"/>
                          <a:ea typeface="Times New Roman" panose="02020603050405020304" pitchFamily="18" charset="0"/>
                          <a:cs typeface="Times New Roman" panose="02020603050405020304" pitchFamily="18" charset="0"/>
                        </a:rPr>
                        <a:t>Oláh</a:t>
                      </a:r>
                      <a:r>
                        <a:rPr lang="en-IN" sz="1100" dirty="0">
                          <a:effectLst/>
                          <a:latin typeface="+mn-lt"/>
                          <a:ea typeface="Times New Roman" panose="02020603050405020304" pitchFamily="18" charset="0"/>
                          <a:cs typeface="Times New Roman" panose="02020603050405020304" pitchFamily="18" charset="0"/>
                        </a:rPr>
                        <a:t> </a:t>
                      </a:r>
                      <a:r>
                        <a:rPr lang="en-IN" sz="1100" dirty="0" err="1">
                          <a:effectLst/>
                          <a:latin typeface="+mn-lt"/>
                          <a:ea typeface="Times New Roman" panose="02020603050405020304" pitchFamily="18" charset="0"/>
                          <a:cs typeface="Times New Roman" panose="02020603050405020304" pitchFamily="18" charset="0"/>
                        </a:rPr>
                        <a:t>Zsuposné</a:t>
                      </a:r>
                      <a:endParaRPr lang="en-IN" sz="1100" dirty="0">
                        <a:effectLst/>
                        <a:latin typeface="+mn-lt"/>
                        <a:ea typeface="Calibri" panose="020F0502020204030204" pitchFamily="34" charset="0"/>
                        <a:cs typeface="Times New Roman" panose="02020603050405020304" pitchFamily="18" charset="0"/>
                      </a:endParaRPr>
                    </a:p>
                    <a:p>
                      <a:pPr>
                        <a:lnSpc>
                          <a:spcPct val="107000"/>
                        </a:lnSpc>
                        <a:spcAft>
                          <a:spcPts val="0"/>
                        </a:spcAft>
                      </a:pPr>
                      <a:r>
                        <a:rPr lang="en-IN" sz="1100" dirty="0">
                          <a:effectLst/>
                          <a:latin typeface="+mn-lt"/>
                          <a:ea typeface="Times New Roman" panose="02020603050405020304" pitchFamily="18" charset="0"/>
                          <a:cs typeface="Times New Roman" panose="02020603050405020304" pitchFamily="18" charset="0"/>
                        </a:rPr>
                        <a:t>Magdolna </a:t>
                      </a:r>
                      <a:r>
                        <a:rPr lang="en-IN" sz="1100" dirty="0" err="1">
                          <a:effectLst/>
                          <a:latin typeface="+mn-lt"/>
                          <a:ea typeface="Times New Roman" panose="02020603050405020304" pitchFamily="18" charset="0"/>
                          <a:cs typeface="Times New Roman" panose="02020603050405020304" pitchFamily="18" charset="0"/>
                        </a:rPr>
                        <a:t>Tállai</a:t>
                      </a:r>
                      <a:endParaRPr lang="en-IN" sz="1100" dirty="0">
                        <a:effectLst/>
                        <a:latin typeface="+mn-lt"/>
                        <a:ea typeface="Calibri" panose="020F0502020204030204" pitchFamily="34" charset="0"/>
                        <a:cs typeface="Times New Roman" panose="02020603050405020304" pitchFamily="18" charset="0"/>
                      </a:endParaRPr>
                    </a:p>
                    <a:p>
                      <a:pPr>
                        <a:lnSpc>
                          <a:spcPct val="107000"/>
                        </a:lnSpc>
                        <a:spcAft>
                          <a:spcPts val="0"/>
                        </a:spcAft>
                      </a:pPr>
                      <a:r>
                        <a:rPr lang="en-IN" sz="1100" dirty="0">
                          <a:effectLst/>
                          <a:latin typeface="+mn-lt"/>
                          <a:ea typeface="Times New Roman" panose="02020603050405020304" pitchFamily="18" charset="0"/>
                          <a:cs typeface="Times New Roman" panose="02020603050405020304" pitchFamily="18" charset="0"/>
                        </a:rPr>
                        <a:t>Tarek </a:t>
                      </a:r>
                      <a:r>
                        <a:rPr lang="en-IN" sz="1100" dirty="0" err="1">
                          <a:effectLst/>
                          <a:latin typeface="+mn-lt"/>
                          <a:ea typeface="Times New Roman" panose="02020603050405020304" pitchFamily="18" charset="0"/>
                          <a:cs typeface="Times New Roman" panose="02020603050405020304" pitchFamily="18" charset="0"/>
                        </a:rPr>
                        <a:t>Alshaal</a:t>
                      </a:r>
                      <a:endParaRPr lang="en-IN" sz="1100" dirty="0">
                        <a:effectLst/>
                        <a:latin typeface="+mn-lt"/>
                        <a:ea typeface="Calibri" panose="020F0502020204030204" pitchFamily="34" charset="0"/>
                        <a:cs typeface="Times New Roman" panose="02020603050405020304" pitchFamily="18"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Ecotoxicology and Environmental Safety, </a:t>
                      </a:r>
                    </a:p>
                    <a:p>
                      <a:r>
                        <a:rPr lang="en-US" sz="1100" dirty="0">
                          <a:latin typeface="+mn-lt"/>
                        </a:rPr>
                        <a:t>ISSN: 0147-6513 (Elsevier)</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paper aims to study the intrinsic changes in the composition of soil populations and their functions due to the interaction between long-term fertilization and rainfall fluctuations, seeing whether fertilization history would render the soil microbial communities and their activities more resistant to water stress or not.</a:t>
                      </a:r>
                    </a:p>
                    <a:p>
                      <a:pPr algn="just">
                        <a:lnSpc>
                          <a:spcPct val="100000"/>
                        </a:lnSpc>
                      </a:pPr>
                      <a:endParaRPr lang="en-US" sz="900" dirty="0"/>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22915572"/>
                  </a:ext>
                </a:extLst>
              </a:tr>
              <a:tr h="1230755">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endParaRPr kumimoji="0" lang="en-US" sz="1100" b="0" i="0" u="none" strike="noStrike" kern="1200" cap="none" spc="0" normalizeH="0" baseline="0" noProof="0" dirty="0">
                        <a:ln>
                          <a:noFill/>
                        </a:ln>
                        <a:solidFill>
                          <a:prstClr val="black"/>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 typeface="+mj-lt"/>
                        <a:buNone/>
                        <a:tabLst/>
                        <a:defRPr/>
                      </a:pPr>
                      <a:r>
                        <a:rPr kumimoji="0" lang="en-US" sz="1100" b="0" i="0" u="none" strike="noStrike" kern="1200" cap="none" spc="0" normalizeH="0" baseline="0" noProof="0" dirty="0">
                          <a:ln>
                            <a:noFill/>
                          </a:ln>
                          <a:solidFill>
                            <a:prstClr val="black"/>
                          </a:solidFill>
                          <a:effectLst/>
                          <a:uLnTx/>
                          <a:uFillTx/>
                          <a:latin typeface="+mn-lt"/>
                          <a:ea typeface="+mn-ea"/>
                          <a:cs typeface="+mn-cs"/>
                        </a:rPr>
                        <a:t>9.</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endParaRPr lang="en-US" sz="1100" dirty="0">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IN" sz="1100" b="0" i="0" u="none" strike="noStrike" dirty="0">
                        <a:solidFill>
                          <a:srgbClr val="111111"/>
                        </a:solidFill>
                        <a:effectLst/>
                        <a:latin typeface="Roboto" panose="02000000000000000000" pitchFamily="2" charset="0"/>
                      </a:endParaRPr>
                    </a:p>
                    <a:p>
                      <a:pPr algn="l"/>
                      <a:endParaRPr lang="en-IN" sz="1100" b="0" i="0" u="none" strike="noStrike" dirty="0">
                        <a:solidFill>
                          <a:srgbClr val="111111"/>
                        </a:solidFill>
                        <a:effectLst/>
                        <a:latin typeface="Roboto" panose="02000000000000000000" pitchFamily="2" charset="0"/>
                      </a:endParaRPr>
                    </a:p>
                    <a:p>
                      <a:pPr algn="l"/>
                      <a:r>
                        <a:rPr lang="en-IN" sz="1100" b="0" i="0" u="none" strike="noStrike" dirty="0">
                          <a:solidFill>
                            <a:srgbClr val="111111"/>
                          </a:solidFill>
                          <a:effectLst/>
                          <a:latin typeface="+mn-lt"/>
                        </a:rPr>
                        <a:t>A nutrient recommendation system for soil fertilization based on Evolutionary Computation.</a:t>
                      </a:r>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ctr"/>
                      <a:endParaRPr lang="en-IN" sz="1100" b="0" i="0" u="none" strike="noStrike" dirty="0">
                        <a:solidFill>
                          <a:srgbClr val="111111"/>
                        </a:solidFill>
                        <a:effectLst/>
                        <a:latin typeface="Roboto" panose="02000000000000000000" pitchFamily="2" charset="0"/>
                      </a:endParaRPr>
                    </a:p>
                    <a:p>
                      <a:pPr algn="l" fontAlgn="ctr"/>
                      <a:endParaRPr lang="en-IN" sz="1100" b="0" i="0" u="none" strike="noStrike" dirty="0">
                        <a:solidFill>
                          <a:srgbClr val="111111"/>
                        </a:solidFill>
                        <a:effectLst/>
                        <a:latin typeface="Roboto" panose="02000000000000000000" pitchFamily="2"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Usman Ahmed</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Jerry Chun-Wei Lin</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a:effectLst/>
                          <a:latin typeface="+mn-lt"/>
                          <a:ea typeface="Times New Roman" panose="02020603050405020304" pitchFamily="18" charset="0"/>
                          <a:cs typeface="Times New Roman" panose="02020603050405020304" pitchFamily="18" charset="0"/>
                        </a:rPr>
                        <a:t>Gautam Srivastava</a:t>
                      </a:r>
                      <a:endParaRPr lang="en-IN" sz="1100" dirty="0">
                        <a:effectLst/>
                        <a:latin typeface="+mn-lt"/>
                        <a:ea typeface="Calibri" panose="020F0502020204030204" pitchFamily="34" charset="0"/>
                        <a:cs typeface="Times New Roman" panose="02020603050405020304" pitchFamily="18" charset="0"/>
                      </a:endParaRPr>
                    </a:p>
                    <a:p>
                      <a:pPr>
                        <a:lnSpc>
                          <a:spcPct val="100000"/>
                        </a:lnSpc>
                        <a:spcAft>
                          <a:spcPts val="0"/>
                        </a:spcAft>
                      </a:pPr>
                      <a:r>
                        <a:rPr lang="en-IN" sz="1100" dirty="0" err="1">
                          <a:effectLst/>
                          <a:latin typeface="+mn-lt"/>
                          <a:ea typeface="Times New Roman" panose="02020603050405020304" pitchFamily="18" charset="0"/>
                          <a:cs typeface="Times New Roman" panose="02020603050405020304" pitchFamily="18" charset="0"/>
                        </a:rPr>
                        <a:t>Youcef</a:t>
                      </a:r>
                      <a:r>
                        <a:rPr lang="en-IN" sz="1100" dirty="0">
                          <a:effectLst/>
                          <a:latin typeface="+mn-lt"/>
                          <a:ea typeface="Times New Roman" panose="02020603050405020304" pitchFamily="18" charset="0"/>
                          <a:cs typeface="Times New Roman" panose="02020603050405020304" pitchFamily="18" charset="0"/>
                        </a:rPr>
                        <a:t> </a:t>
                      </a:r>
                      <a:r>
                        <a:rPr lang="en-IN" sz="1100" dirty="0" err="1">
                          <a:effectLst/>
                          <a:latin typeface="+mn-lt"/>
                          <a:ea typeface="Times New Roman" panose="02020603050405020304" pitchFamily="18" charset="0"/>
                          <a:cs typeface="Times New Roman" panose="02020603050405020304" pitchFamily="18" charset="0"/>
                        </a:rPr>
                        <a:t>Djenouri</a:t>
                      </a:r>
                      <a:endParaRPr lang="en-IN" sz="1100" dirty="0">
                        <a:effectLst/>
                        <a:latin typeface="+mn-lt"/>
                        <a:ea typeface="Calibri" panose="020F0502020204030204" pitchFamily="34" charset="0"/>
                        <a:cs typeface="Times New Roman" panose="02020603050405020304" pitchFamily="18" charset="0"/>
                      </a:endParaRPr>
                    </a:p>
                    <a:p>
                      <a:endParaRPr lang="en-IN" sz="1100" b="0" i="0" u="none" strike="noStrike" dirty="0">
                        <a:solidFill>
                          <a:srgbClr val="111111"/>
                        </a:solidFill>
                        <a:effectLst/>
                        <a:latin typeface="Roboto" panose="02000000000000000000" pitchFamily="2"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latin typeface="+mn-lt"/>
                      </a:endParaRPr>
                    </a:p>
                    <a:p>
                      <a:r>
                        <a:rPr lang="en-US" sz="1100" dirty="0">
                          <a:latin typeface="+mn-lt"/>
                        </a:rPr>
                        <a:t>Computers and Electronics in Agriculture, </a:t>
                      </a:r>
                    </a:p>
                    <a:p>
                      <a:r>
                        <a:rPr lang="en-US" sz="1100" dirty="0">
                          <a:latin typeface="+mn-lt"/>
                        </a:rPr>
                        <a:t>ISSN: 0168-1699 (Elsevier))</a:t>
                      </a:r>
                    </a:p>
                    <a:p>
                      <a:endParaRPr lang="en-US" sz="1100" dirty="0">
                        <a:latin typeface="+mn-lt"/>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900" dirty="0"/>
                    </a:p>
                    <a:p>
                      <a:pPr algn="just">
                        <a:lnSpc>
                          <a:spcPct val="100000"/>
                        </a:lnSpc>
                      </a:pPr>
                      <a:r>
                        <a:rPr lang="en-US" sz="900" dirty="0"/>
                        <a:t>This paper develops a model that enables efficient exploration of correct usage of nutrients (such as N, P and K) for developing a knowledge-based system for the ICT (Information and Communication Technology) environment.</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76306741"/>
                  </a:ext>
                </a:extLst>
              </a:tr>
            </a:tbl>
          </a:graphicData>
        </a:graphic>
      </p:graphicFrame>
    </p:spTree>
    <p:extLst>
      <p:ext uri="{BB962C8B-B14F-4D97-AF65-F5344CB8AC3E}">
        <p14:creationId xmlns:p14="http://schemas.microsoft.com/office/powerpoint/2010/main" val="440083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7</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0CE18F12-D00C-4231-A672-6D7AAF3EE0B9}" type="datetime1">
              <a:rPr lang="en-IN" sz="1000" smtClean="0"/>
              <a:t>27-06-2022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1307185849"/>
              </p:ext>
            </p:extLst>
          </p:nvPr>
        </p:nvGraphicFramePr>
        <p:xfrm>
          <a:off x="771235" y="1604529"/>
          <a:ext cx="10530428" cy="4511040"/>
        </p:xfrm>
        <a:graphic>
          <a:graphicData uri="http://schemas.openxmlformats.org/drawingml/2006/table">
            <a:tbl>
              <a:tblPr firstRow="1" bandRow="1">
                <a:tableStyleId>{9DCAF9ED-07DC-4A11-8D7F-57B35C25682E}</a:tableStyleId>
              </a:tblPr>
              <a:tblGrid>
                <a:gridCol w="726489">
                  <a:extLst>
                    <a:ext uri="{9D8B030D-6E8A-4147-A177-3AD203B41FA5}">
                      <a16:colId xmlns:a16="http://schemas.microsoft.com/office/drawing/2014/main" val="4179629490"/>
                    </a:ext>
                  </a:extLst>
                </a:gridCol>
                <a:gridCol w="967180">
                  <a:extLst>
                    <a:ext uri="{9D8B030D-6E8A-4147-A177-3AD203B41FA5}">
                      <a16:colId xmlns:a16="http://schemas.microsoft.com/office/drawing/2014/main" val="509443340"/>
                    </a:ext>
                  </a:extLst>
                </a:gridCol>
                <a:gridCol w="3013613">
                  <a:extLst>
                    <a:ext uri="{9D8B030D-6E8A-4147-A177-3AD203B41FA5}">
                      <a16:colId xmlns:a16="http://schemas.microsoft.com/office/drawing/2014/main" val="1878355055"/>
                    </a:ext>
                  </a:extLst>
                </a:gridCol>
                <a:gridCol w="1899745">
                  <a:extLst>
                    <a:ext uri="{9D8B030D-6E8A-4147-A177-3AD203B41FA5}">
                      <a16:colId xmlns:a16="http://schemas.microsoft.com/office/drawing/2014/main" val="3429157811"/>
                    </a:ext>
                  </a:extLst>
                </a:gridCol>
                <a:gridCol w="1426779">
                  <a:extLst>
                    <a:ext uri="{9D8B030D-6E8A-4147-A177-3AD203B41FA5}">
                      <a16:colId xmlns:a16="http://schemas.microsoft.com/office/drawing/2014/main" val="1378453927"/>
                    </a:ext>
                  </a:extLst>
                </a:gridCol>
                <a:gridCol w="2496622">
                  <a:extLst>
                    <a:ext uri="{9D8B030D-6E8A-4147-A177-3AD203B41FA5}">
                      <a16:colId xmlns:a16="http://schemas.microsoft.com/office/drawing/2014/main" val="3127282539"/>
                    </a:ext>
                  </a:extLst>
                </a:gridCol>
              </a:tblGrid>
              <a:tr h="976613">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963415">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10.</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IN" sz="1100" b="0" i="0" u="none" strike="noStrike" dirty="0">
                          <a:solidFill>
                            <a:srgbClr val="505050"/>
                          </a:solidFill>
                          <a:effectLst/>
                          <a:latin typeface="+mn-lt"/>
                        </a:rPr>
                        <a:t>Controlled traffic farming effects on productivity of grain sorghum, rainfall and fertiliser nitrogen use efficiency</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NexusSans"/>
                        </a:rPr>
                        <a:t>A.Hussein</a:t>
                      </a:r>
                      <a:endParaRPr lang="en-IN" sz="1100" b="0" i="0" u="none" strike="noStrike" baseline="30000" dirty="0">
                        <a:solidFill>
                          <a:schemeClr val="tx1"/>
                        </a:solidFill>
                        <a:effectLst/>
                        <a:latin typeface="NexusSans"/>
                      </a:endParaRPr>
                    </a:p>
                    <a:p>
                      <a:pPr algn="l"/>
                      <a:r>
                        <a:rPr lang="en-IN" sz="1100" b="0" i="0" u="none" strike="noStrike" dirty="0">
                          <a:solidFill>
                            <a:schemeClr val="tx1"/>
                          </a:solidFill>
                          <a:effectLst/>
                          <a:latin typeface="NexusSans"/>
                        </a:rPr>
                        <a:t>Diogenes L. </a:t>
                      </a:r>
                      <a:r>
                        <a:rPr lang="en-IN" sz="1100" b="0" i="0" u="none" strike="noStrike" dirty="0" err="1">
                          <a:solidFill>
                            <a:schemeClr val="tx1"/>
                          </a:solidFill>
                          <a:effectLst/>
                          <a:latin typeface="NexusSans"/>
                        </a:rPr>
                        <a:t>Antille</a:t>
                      </a:r>
                      <a:endParaRPr lang="en-IN" sz="1100" b="0" i="0" u="none" strike="noStrike" baseline="30000" dirty="0">
                        <a:solidFill>
                          <a:schemeClr val="tx1"/>
                        </a:solidFill>
                        <a:effectLst/>
                        <a:latin typeface="NexusSans"/>
                      </a:endParaRPr>
                    </a:p>
                    <a:p>
                      <a:pPr algn="l"/>
                      <a:r>
                        <a:rPr lang="en-IN" sz="1100" b="0" i="0" u="none" strike="noStrike" dirty="0" err="1">
                          <a:solidFill>
                            <a:schemeClr val="tx1"/>
                          </a:solidFill>
                          <a:effectLst/>
                          <a:latin typeface="NexusSans"/>
                        </a:rPr>
                        <a:t>Shreevatsa</a:t>
                      </a:r>
                      <a:r>
                        <a:rPr lang="en-IN" sz="1100" b="0" i="0" u="none" strike="noStrike" dirty="0">
                          <a:solidFill>
                            <a:schemeClr val="tx1"/>
                          </a:solidFill>
                          <a:effectLst/>
                          <a:latin typeface="NexusSans"/>
                        </a:rPr>
                        <a:t> </a:t>
                      </a:r>
                      <a:r>
                        <a:rPr lang="en-IN" sz="1100" b="0" i="0" u="none" strike="noStrike" dirty="0" err="1">
                          <a:solidFill>
                            <a:schemeClr val="tx1"/>
                          </a:solidFill>
                          <a:effectLst/>
                          <a:latin typeface="NexusSans"/>
                        </a:rPr>
                        <a:t>Kodur</a:t>
                      </a:r>
                      <a:endParaRPr lang="en-IN" sz="1100" b="0" i="0" u="none" strike="noStrike" baseline="30000" dirty="0">
                        <a:solidFill>
                          <a:schemeClr val="tx1"/>
                        </a:solidFill>
                        <a:effectLst/>
                        <a:latin typeface="NexusSans"/>
                      </a:endParaRPr>
                    </a:p>
                    <a:p>
                      <a:pPr algn="l"/>
                      <a:r>
                        <a:rPr lang="en-IN" sz="1100" b="0" i="0" u="none" strike="noStrike" dirty="0" err="1">
                          <a:solidFill>
                            <a:schemeClr val="tx1"/>
                          </a:solidFill>
                          <a:effectLst/>
                          <a:latin typeface="NexusSans"/>
                        </a:rPr>
                        <a:t>GuangnanChen</a:t>
                      </a:r>
                      <a:endParaRPr lang="en-IN" sz="1100" b="0" i="0" u="none" strike="noStrike" baseline="30000" dirty="0">
                        <a:solidFill>
                          <a:schemeClr val="tx1"/>
                        </a:solidFill>
                        <a:effectLst/>
                        <a:latin typeface="NexusSans"/>
                      </a:endParaRPr>
                    </a:p>
                    <a:p>
                      <a:pPr algn="l"/>
                      <a:r>
                        <a:rPr lang="en-IN" sz="1100" b="0" i="0" u="none" strike="noStrike" dirty="0">
                          <a:solidFill>
                            <a:schemeClr val="tx1"/>
                          </a:solidFill>
                          <a:effectLst/>
                          <a:latin typeface="NexusSans"/>
                        </a:rPr>
                        <a:t>Jeff </a:t>
                      </a:r>
                      <a:r>
                        <a:rPr lang="en-IN" sz="1100" b="0" i="0" u="none" strike="noStrike" dirty="0" err="1">
                          <a:solidFill>
                            <a:schemeClr val="tx1"/>
                          </a:solidFill>
                          <a:effectLst/>
                          <a:latin typeface="NexusSans"/>
                        </a:rPr>
                        <a:t>N.Tullberg</a:t>
                      </a:r>
                      <a:endParaRPr lang="en-IN" sz="1100" b="0" i="0" u="none" strike="noStrike" dirty="0">
                        <a:solidFill>
                          <a:schemeClr val="tx1"/>
                        </a:solidFill>
                        <a:effectLst/>
                        <a:latin typeface="NexusSans"/>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Journal of Agriculture and Food Research</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endParaRPr lang="en-US" sz="1100" dirty="0"/>
                    </a:p>
                    <a:p>
                      <a:pPr algn="just">
                        <a:lnSpc>
                          <a:spcPct val="100000"/>
                        </a:lnSpc>
                      </a:pPr>
                      <a:r>
                        <a:rPr lang="en-US" sz="900" dirty="0"/>
                        <a:t>Enhanced efficiency fertilizers cannot compensate for other stresses caused by compaction.</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90131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algn="l"/>
                      <a:r>
                        <a:rPr lang="en-IN" sz="1100" b="0" i="0" u="none" strike="noStrike" dirty="0">
                          <a:solidFill>
                            <a:srgbClr val="505050"/>
                          </a:solidFill>
                          <a:effectLst/>
                          <a:latin typeface="+mn-lt"/>
                        </a:rPr>
                        <a:t>Optimized fertilizer recommendation method for nitrate residue control in a wheat–maize double cropping system in dryland farming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NexusSans"/>
                        </a:rPr>
                        <a:t>Zujiao Shi, </a:t>
                      </a:r>
                      <a:r>
                        <a:rPr lang="en-IN" sz="1100" b="0" i="0" u="none" strike="noStrike" dirty="0" err="1">
                          <a:solidFill>
                            <a:schemeClr val="tx1"/>
                          </a:solidFill>
                          <a:effectLst/>
                          <a:latin typeface="NexusSans"/>
                        </a:rPr>
                        <a:t>Donghua</a:t>
                      </a:r>
                      <a:r>
                        <a:rPr lang="en-IN" sz="1100" b="0" i="0" u="none" strike="noStrike" dirty="0">
                          <a:solidFill>
                            <a:schemeClr val="tx1"/>
                          </a:solidFill>
                          <a:effectLst/>
                          <a:latin typeface="NexusSans"/>
                        </a:rPr>
                        <a:t> Liu, Miao Liu, Muhammad Bilal Hafeez, </a:t>
                      </a:r>
                      <a:r>
                        <a:rPr lang="en-IN" sz="1100" b="0" i="0" u="none" strike="noStrike" dirty="0" err="1">
                          <a:solidFill>
                            <a:schemeClr val="tx1"/>
                          </a:solidFill>
                          <a:effectLst/>
                          <a:latin typeface="NexusSans"/>
                        </a:rPr>
                        <a:t>Pengfei</a:t>
                      </a:r>
                      <a:r>
                        <a:rPr lang="en-IN" sz="1100" b="0" i="0" u="none" strike="noStrike" dirty="0">
                          <a:solidFill>
                            <a:schemeClr val="tx1"/>
                          </a:solidFill>
                          <a:effectLst/>
                          <a:latin typeface="NexusSans"/>
                        </a:rPr>
                        <a:t> Wen, </a:t>
                      </a:r>
                      <a:r>
                        <a:rPr lang="en-IN" sz="1100" b="0" i="0" u="none" strike="noStrike" dirty="0" err="1">
                          <a:solidFill>
                            <a:schemeClr val="tx1"/>
                          </a:solidFill>
                          <a:effectLst/>
                          <a:latin typeface="NexusSans"/>
                        </a:rPr>
                        <a:t>Xiaoli</a:t>
                      </a:r>
                      <a:r>
                        <a:rPr lang="en-IN" sz="1100" b="0" i="0" u="none" strike="noStrike" dirty="0">
                          <a:solidFill>
                            <a:schemeClr val="tx1"/>
                          </a:solidFill>
                          <a:effectLst/>
                          <a:latin typeface="NexusSans"/>
                        </a:rPr>
                        <a:t> Wang, Rui Wang, </a:t>
                      </a:r>
                      <a:r>
                        <a:rPr lang="en-IN" sz="1100" b="0" i="0" u="none" strike="noStrike" dirty="0" err="1">
                          <a:solidFill>
                            <a:schemeClr val="tx1"/>
                          </a:solidFill>
                          <a:effectLst/>
                          <a:latin typeface="NexusSans"/>
                        </a:rPr>
                        <a:t>Xudong</a:t>
                      </a:r>
                      <a:r>
                        <a:rPr lang="en-IN" sz="1100" b="0" i="0" u="none" strike="noStrike" dirty="0">
                          <a:solidFill>
                            <a:schemeClr val="tx1"/>
                          </a:solidFill>
                          <a:effectLst/>
                          <a:latin typeface="NexusSans"/>
                        </a:rPr>
                        <a:t> Zhang, Jun Li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Field Crops Research </a:t>
                      </a:r>
                    </a:p>
                    <a:p>
                      <a:r>
                        <a:rPr lang="en-US" sz="1100" dirty="0"/>
                        <a:t>ISSN: 0378-4290 (Elsevier)</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To optimize the fertilizer recommendation method and reduce nitrate residue levels, this paper establishes the relationships between crop yield, nitrogen requirement, and nitrate residue level under combined N and P fertilizer application.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8577898"/>
                  </a:ext>
                </a:extLst>
              </a:tr>
              <a:tr h="90131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algn="l"/>
                      <a:r>
                        <a:rPr lang="en-IN" sz="1100" b="0" i="0" u="none" strike="noStrike" dirty="0">
                          <a:solidFill>
                            <a:srgbClr val="505050"/>
                          </a:solidFill>
                          <a:effectLst/>
                          <a:latin typeface="+mn-lt"/>
                        </a:rPr>
                        <a:t>Analysis of agricultural crop yield prediction using statistical techniques of machine learning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NexusSans"/>
                        </a:rPr>
                        <a:t>Janmejay Pant, R.P. Pant, Manoj Kumar Singh, Devesh Pratap Singh, Himanshu Pant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Materials Today: Proceedings, ISSN: 2214-7853 (Elsevier)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This paper suggests the use of Machine Learning techniques to create a trained model for detecting patterns in data, which we then used to predict crop yields. The application of machine learning to the prediction of four of India's most cultivated yields is considered in this study. Maize, potatoes, rice (paddy), and wheat are among these crops.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4663839"/>
                  </a:ext>
                </a:extLst>
              </a:tr>
            </a:tbl>
          </a:graphicData>
        </a:graphic>
      </p:graphicFrame>
    </p:spTree>
    <p:extLst>
      <p:ext uri="{BB962C8B-B14F-4D97-AF65-F5344CB8AC3E}">
        <p14:creationId xmlns:p14="http://schemas.microsoft.com/office/powerpoint/2010/main" val="28942914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Literature Review</a:t>
            </a:r>
          </a:p>
        </p:txBody>
      </p:sp>
      <p:sp>
        <p:nvSpPr>
          <p:cNvPr id="8" name="Footer Placeholder 7">
            <a:extLst>
              <a:ext uri="{FF2B5EF4-FFF2-40B4-BE49-F238E27FC236}">
                <a16:creationId xmlns:a16="http://schemas.microsoft.com/office/drawing/2014/main" id="{B81240D2-B285-1745-A37C-E3665BCC0CD0}"/>
              </a:ext>
            </a:extLst>
          </p:cNvPr>
          <p:cNvSpPr>
            <a:spLocks noGrp="1"/>
          </p:cNvSpPr>
          <p:nvPr>
            <p:ph type="ftr" sz="quarter" idx="3"/>
          </p:nvPr>
        </p:nvSpPr>
        <p:spPr/>
        <p:txBody>
          <a:bodyPr/>
          <a:lstStyle/>
          <a:p>
            <a:r>
              <a:rPr lang="en-US" sz="1000" dirty="0"/>
              <a:t>Eco-Fertilization</a:t>
            </a:r>
          </a:p>
        </p:txBody>
      </p:sp>
      <p:sp>
        <p:nvSpPr>
          <p:cNvPr id="9" name="Slide Number Placeholder 8">
            <a:extLst>
              <a:ext uri="{FF2B5EF4-FFF2-40B4-BE49-F238E27FC236}">
                <a16:creationId xmlns:a16="http://schemas.microsoft.com/office/drawing/2014/main" id="{B1EF71DD-008E-7140-873C-32209B357D6C}"/>
              </a:ext>
            </a:extLst>
          </p:cNvPr>
          <p:cNvSpPr>
            <a:spLocks noGrp="1"/>
          </p:cNvSpPr>
          <p:nvPr>
            <p:ph type="sldNum" sz="quarter" idx="4"/>
          </p:nvPr>
        </p:nvSpPr>
        <p:spPr/>
        <p:txBody>
          <a:bodyPr/>
          <a:lstStyle/>
          <a:p>
            <a:fld id="{9860EDB8-5305-433F-BE41-D7A86D811DB3}" type="slidenum">
              <a:rPr lang="en-US" sz="1000" smtClean="0"/>
              <a:pPr/>
              <a:t>8</a:t>
            </a:fld>
            <a:endParaRPr lang="en-US" sz="1000" dirty="0"/>
          </a:p>
        </p:txBody>
      </p:sp>
      <p:sp>
        <p:nvSpPr>
          <p:cNvPr id="10" name="Date Placeholder 9">
            <a:extLst>
              <a:ext uri="{FF2B5EF4-FFF2-40B4-BE49-F238E27FC236}">
                <a16:creationId xmlns:a16="http://schemas.microsoft.com/office/drawing/2014/main" id="{C6A0115B-1449-A345-83C2-DACCE8AD67AE}"/>
              </a:ext>
            </a:extLst>
          </p:cNvPr>
          <p:cNvSpPr>
            <a:spLocks noGrp="1"/>
          </p:cNvSpPr>
          <p:nvPr>
            <p:ph type="dt" sz="half" idx="2"/>
          </p:nvPr>
        </p:nvSpPr>
        <p:spPr/>
        <p:txBody>
          <a:bodyPr/>
          <a:lstStyle/>
          <a:p>
            <a:fld id="{0CE18F12-D00C-4231-A672-6D7AAF3EE0B9}" type="datetime1">
              <a:rPr lang="en-IN" sz="1000" smtClean="0"/>
              <a:t>27-06-2022</a:t>
            </a:fld>
            <a:endParaRPr lang="en-US" sz="1000" dirty="0"/>
          </a:p>
        </p:txBody>
      </p:sp>
      <p:graphicFrame>
        <p:nvGraphicFramePr>
          <p:cNvPr id="5" name="Table 6">
            <a:extLst>
              <a:ext uri="{FF2B5EF4-FFF2-40B4-BE49-F238E27FC236}">
                <a16:creationId xmlns:a16="http://schemas.microsoft.com/office/drawing/2014/main" id="{ECDC2F5A-28EB-BF4A-9069-466E8D0F4C46}"/>
              </a:ext>
            </a:extLst>
          </p:cNvPr>
          <p:cNvGraphicFramePr>
            <a:graphicFrameLocks noGrp="1"/>
          </p:cNvGraphicFramePr>
          <p:nvPr>
            <p:extLst>
              <p:ext uri="{D42A27DB-BD31-4B8C-83A1-F6EECF244321}">
                <p14:modId xmlns:p14="http://schemas.microsoft.com/office/powerpoint/2010/main" val="2656752667"/>
              </p:ext>
            </p:extLst>
          </p:nvPr>
        </p:nvGraphicFramePr>
        <p:xfrm>
          <a:off x="830786" y="1433514"/>
          <a:ext cx="10530428" cy="4602480"/>
        </p:xfrm>
        <a:graphic>
          <a:graphicData uri="http://schemas.openxmlformats.org/drawingml/2006/table">
            <a:tbl>
              <a:tblPr firstRow="1" bandRow="1">
                <a:tableStyleId>{9DCAF9ED-07DC-4A11-8D7F-57B35C25682E}</a:tableStyleId>
              </a:tblPr>
              <a:tblGrid>
                <a:gridCol w="726489">
                  <a:extLst>
                    <a:ext uri="{9D8B030D-6E8A-4147-A177-3AD203B41FA5}">
                      <a16:colId xmlns:a16="http://schemas.microsoft.com/office/drawing/2014/main" val="4179629490"/>
                    </a:ext>
                  </a:extLst>
                </a:gridCol>
                <a:gridCol w="859221">
                  <a:extLst>
                    <a:ext uri="{9D8B030D-6E8A-4147-A177-3AD203B41FA5}">
                      <a16:colId xmlns:a16="http://schemas.microsoft.com/office/drawing/2014/main" val="509443340"/>
                    </a:ext>
                  </a:extLst>
                </a:gridCol>
                <a:gridCol w="3121572">
                  <a:extLst>
                    <a:ext uri="{9D8B030D-6E8A-4147-A177-3AD203B41FA5}">
                      <a16:colId xmlns:a16="http://schemas.microsoft.com/office/drawing/2014/main" val="1878355055"/>
                    </a:ext>
                  </a:extLst>
                </a:gridCol>
                <a:gridCol w="1899745">
                  <a:extLst>
                    <a:ext uri="{9D8B030D-6E8A-4147-A177-3AD203B41FA5}">
                      <a16:colId xmlns:a16="http://schemas.microsoft.com/office/drawing/2014/main" val="3429157811"/>
                    </a:ext>
                  </a:extLst>
                </a:gridCol>
                <a:gridCol w="1426779">
                  <a:extLst>
                    <a:ext uri="{9D8B030D-6E8A-4147-A177-3AD203B41FA5}">
                      <a16:colId xmlns:a16="http://schemas.microsoft.com/office/drawing/2014/main" val="1378453927"/>
                    </a:ext>
                  </a:extLst>
                </a:gridCol>
                <a:gridCol w="2496622">
                  <a:extLst>
                    <a:ext uri="{9D8B030D-6E8A-4147-A177-3AD203B41FA5}">
                      <a16:colId xmlns:a16="http://schemas.microsoft.com/office/drawing/2014/main" val="3127282539"/>
                    </a:ext>
                  </a:extLst>
                </a:gridCol>
              </a:tblGrid>
              <a:tr h="976613">
                <a:tc>
                  <a:txBody>
                    <a:bodyPr/>
                    <a:lstStyle/>
                    <a:p>
                      <a:pPr algn="ctr"/>
                      <a:endParaRPr lang="en-US" dirty="0"/>
                    </a:p>
                    <a:p>
                      <a:pPr algn="ctr"/>
                      <a:r>
                        <a:rPr lang="en-US" sz="1600" dirty="0">
                          <a:solidFill>
                            <a:schemeClr val="tx1">
                              <a:lumMod val="75000"/>
                              <a:lumOff val="25000"/>
                            </a:schemeClr>
                          </a:solidFill>
                        </a:rPr>
                        <a:t>Ref No.</a:t>
                      </a:r>
                    </a:p>
                    <a:p>
                      <a:pPr algn="ctr"/>
                      <a:r>
                        <a:rPr lang="en-US" dirty="0"/>
                        <a:t>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Year</a:t>
                      </a:r>
                    </a:p>
                    <a:p>
                      <a:endParaRPr lang="en-US"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Title</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lang="en-US" sz="1600" dirty="0">
                          <a:solidFill>
                            <a:schemeClr val="tx1">
                              <a:lumMod val="75000"/>
                              <a:lumOff val="25000"/>
                            </a:schemeClr>
                          </a:solidFill>
                        </a:rPr>
                        <a:t>Author’s Name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algn="ct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algn="ctr"/>
                      <a:r>
                        <a:rPr kumimoji="0" lang="en-US" sz="1600" b="1" i="0" u="none" strike="noStrike" kern="1200" cap="none" spc="0" normalizeH="0" baseline="0" noProof="0" dirty="0">
                          <a:ln>
                            <a:noFill/>
                          </a:ln>
                          <a:solidFill>
                            <a:schemeClr val="tx1">
                              <a:lumMod val="75000"/>
                              <a:lumOff val="25000"/>
                            </a:schemeClr>
                          </a:solidFill>
                          <a:effectLst/>
                          <a:uLnTx/>
                          <a:uFillTx/>
                          <a:latin typeface="+mn-lt"/>
                          <a:ea typeface="+mn-ea"/>
                          <a:cs typeface="+mn-cs"/>
                        </a:rPr>
                        <a:t>Journal</a:t>
                      </a:r>
                      <a:endParaRPr lang="en-US" sz="1600"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lumMod val="75000"/>
                              <a:lumOff val="25000"/>
                            </a:schemeClr>
                          </a:solidFill>
                          <a:effectLst/>
                          <a:uLnTx/>
                          <a:uFillTx/>
                          <a:latin typeface="+mn-lt"/>
                          <a:ea typeface="+mn-ea"/>
                          <a:cs typeface="+mn-cs"/>
                        </a:rPr>
                        <a:t>Description</a:t>
                      </a:r>
                      <a:endParaRPr lang="en-US" dirty="0">
                        <a:solidFill>
                          <a:schemeClr val="tx1">
                            <a:lumMod val="75000"/>
                            <a:lumOff val="25000"/>
                          </a:schemeClr>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EA443">
                        <a:alpha val="50196"/>
                      </a:srgbClr>
                    </a:solidFill>
                  </a:tcPr>
                </a:tc>
                <a:extLst>
                  <a:ext uri="{0D108BD9-81ED-4DB2-BD59-A6C34878D82A}">
                    <a16:rowId xmlns:a16="http://schemas.microsoft.com/office/drawing/2014/main" val="562067858"/>
                  </a:ext>
                </a:extLst>
              </a:tr>
              <a:tr h="963415">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13.</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p>
                    <a:p>
                      <a:pPr algn="ctr"/>
                      <a:endParaRPr lang="en-US" sz="1100" dirty="0">
                        <a:latin typeface="+mn-lt"/>
                      </a:endParaRPr>
                    </a:p>
                    <a:p>
                      <a:pPr algn="l"/>
                      <a:r>
                        <a:rPr lang="en-IN" sz="1100" b="0" i="0" u="none" strike="noStrike" dirty="0">
                          <a:solidFill>
                            <a:srgbClr val="505050"/>
                          </a:solidFill>
                          <a:effectLst/>
                          <a:latin typeface="+mn-lt"/>
                        </a:rPr>
                        <a:t>Prediction of the production of crops with respect to rainfall.</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endParaRPr lang="en-IN" sz="1100" b="0" i="0" u="none" strike="noStrike" dirty="0">
                        <a:solidFill>
                          <a:schemeClr val="tx1"/>
                        </a:solidFill>
                        <a:effectLst/>
                        <a:latin typeface="+mn-lt"/>
                      </a:endParaRPr>
                    </a:p>
                    <a:p>
                      <a:pPr algn="l"/>
                      <a:r>
                        <a:rPr lang="en-IN" sz="1100" b="0" i="0" u="none" strike="noStrike" dirty="0">
                          <a:solidFill>
                            <a:schemeClr val="tx1"/>
                          </a:solidFill>
                          <a:effectLst/>
                          <a:latin typeface="+mn-lt"/>
                        </a:rPr>
                        <a:t>Benny Antony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200" dirty="0"/>
                    </a:p>
                    <a:p>
                      <a:r>
                        <a:rPr lang="en-US" sz="1100" dirty="0"/>
                        <a:t>Environmental Research, ISSN: 0013-9351 (Elsevier)</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This paper predicts the production of crops as a function of rainfall. This is implemented by generating a rough overview of how the production is based on rainfall and how much can a specific crop production for the amount of rainfall it receives. The proposed method of evaluation is better than other existing methods of evaluation as it evaluates all the regression techniques.</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4791455"/>
                  </a:ext>
                </a:extLst>
              </a:tr>
              <a:tr h="90131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14.</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800" dirty="0">
                        <a:latin typeface="+mn-lt"/>
                      </a:endParaRPr>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a:endParaRPr lang="en-IN" sz="1100" b="0" i="0" u="none" strike="noStrike" dirty="0">
                        <a:solidFill>
                          <a:srgbClr val="505050"/>
                        </a:solidFill>
                        <a:effectLst/>
                        <a:latin typeface="+mn-lt"/>
                      </a:endParaRPr>
                    </a:p>
                    <a:p>
                      <a:pPr algn="l"/>
                      <a:endParaRPr lang="en-IN" sz="1100" b="0" i="0" u="none" strike="noStrike" dirty="0">
                        <a:solidFill>
                          <a:srgbClr val="505050"/>
                        </a:solidFill>
                        <a:effectLst/>
                        <a:latin typeface="+mn-lt"/>
                      </a:endParaRPr>
                    </a:p>
                    <a:p>
                      <a:pPr algn="l"/>
                      <a:r>
                        <a:rPr lang="en-IN" sz="1100" b="0" i="0" u="none" strike="noStrike" dirty="0">
                          <a:solidFill>
                            <a:srgbClr val="505050"/>
                          </a:solidFill>
                          <a:effectLst/>
                          <a:latin typeface="+mn-lt"/>
                        </a:rPr>
                        <a:t>Factors affecting agriculture and estimation of crop yield using supervised learning algorithms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mn-lt"/>
                        </a:rPr>
                        <a:t>Akash Manish Lad, K. Mani Bharathi, B. Akash Saravanan, R. Karthik</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sz="1100" dirty="0"/>
                    </a:p>
                    <a:p>
                      <a:r>
                        <a:rPr lang="en-US" sz="1100" dirty="0"/>
                        <a:t>Materials Today: Proceedings, ISSN: 2214-7853 (Elsevier)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Comprehensive method developed to estimate crop sustainability using supervised algorithms that increase crop yields, reduce manual labor, time spent on various agricultural activities and plant recommendations based on certain soil parameters.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8577898"/>
                  </a:ext>
                </a:extLst>
              </a:tr>
              <a:tr h="901319">
                <a:tc>
                  <a:txBody>
                    <a:bodyPr/>
                    <a:lstStyle/>
                    <a:p>
                      <a:pPr marL="0" indent="0" algn="ctr">
                        <a:buFont typeface="+mj-lt"/>
                        <a:buNone/>
                      </a:pPr>
                      <a:endParaRPr lang="en-US" dirty="0"/>
                    </a:p>
                    <a:p>
                      <a:pPr marL="0" indent="0" algn="ctr">
                        <a:buFont typeface="+mj-lt"/>
                        <a:buNone/>
                      </a:pPr>
                      <a:endParaRPr lang="en-US" sz="1100" dirty="0"/>
                    </a:p>
                    <a:p>
                      <a:pPr marL="0" indent="0" algn="ctr">
                        <a:buFont typeface="+mj-lt"/>
                        <a:buNone/>
                      </a:pPr>
                      <a:r>
                        <a:rPr lang="en-US" sz="1100" dirty="0"/>
                        <a:t>15.</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endParaRPr lang="en-US" dirty="0"/>
                    </a:p>
                    <a:p>
                      <a:pPr algn="ctr"/>
                      <a:endParaRPr lang="en-US" sz="1100" dirty="0">
                        <a:latin typeface="+mn-lt"/>
                      </a:endParaRPr>
                    </a:p>
                    <a:p>
                      <a:pPr algn="ctr"/>
                      <a:r>
                        <a:rPr lang="en-US" sz="1100" dirty="0">
                          <a:latin typeface="+mn-lt"/>
                        </a:rPr>
                        <a:t>2021</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endParaRPr lang="en-US" sz="1100" dirty="0">
                        <a:latin typeface="+mn-lt"/>
                      </a:endParaRPr>
                    </a:p>
                    <a:p>
                      <a:pPr algn="l"/>
                      <a:endParaRPr lang="en-IN" sz="1100" b="0" i="0" u="none" strike="noStrike" dirty="0">
                        <a:solidFill>
                          <a:srgbClr val="505050"/>
                        </a:solidFill>
                        <a:effectLst/>
                        <a:latin typeface="+mn-lt"/>
                      </a:endParaRPr>
                    </a:p>
                    <a:p>
                      <a:pPr algn="l"/>
                      <a:r>
                        <a:rPr lang="en-IN" sz="1100" b="0" i="0" u="none" strike="noStrike" dirty="0">
                          <a:solidFill>
                            <a:srgbClr val="505050"/>
                          </a:solidFill>
                          <a:effectLst/>
                          <a:latin typeface="+mn-lt"/>
                        </a:rPr>
                        <a:t>Precision agriculture using IoT data analytics and machine learning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algn="l"/>
                      <a:r>
                        <a:rPr lang="en-IN" sz="1100" b="0" i="0" u="none" strike="noStrike" dirty="0">
                          <a:solidFill>
                            <a:schemeClr val="tx1"/>
                          </a:solidFill>
                          <a:effectLst/>
                          <a:latin typeface="+mn-lt"/>
                        </a:rPr>
                        <a:t>Raves Akhtar, Shabbir Ahmad Sofi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r>
                        <a:rPr lang="en-US" sz="1100" dirty="0"/>
                        <a:t>Journal of King Saud University - Computer and Information </a:t>
                      </a:r>
                      <a:r>
                        <a:rPr lang="en-US" sz="1100" dirty="0" err="1"/>
                        <a:t>Sciences,ISSN</a:t>
                      </a:r>
                      <a:r>
                        <a:rPr lang="en-US" sz="1100" dirty="0"/>
                        <a:t>: 1319-1578(Elsevier) </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just">
                        <a:lnSpc>
                          <a:spcPct val="100000"/>
                        </a:lnSpc>
                      </a:pPr>
                      <a:r>
                        <a:rPr lang="en-US" sz="900" dirty="0"/>
                        <a:t>This paper proposes an apple disease prediction model in apple orchards in Kashmir Valley using data analysis and machine learning in an IoT system. The paper discusses the challenges faced when integrating these technologies into traditional agricultural approaches. </a:t>
                      </a:r>
                    </a:p>
                  </a:txBody>
                  <a:tcPr marL="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4663839"/>
                  </a:ext>
                </a:extLst>
              </a:tr>
            </a:tbl>
          </a:graphicData>
        </a:graphic>
      </p:graphicFrame>
    </p:spTree>
    <p:extLst>
      <p:ext uri="{BB962C8B-B14F-4D97-AF65-F5344CB8AC3E}">
        <p14:creationId xmlns:p14="http://schemas.microsoft.com/office/powerpoint/2010/main" val="5243845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108_win32_fixed.potx" id="{9A9BE078-57A7-48B2-9D33-8EFC365D262A}" vid="{66905093-CF97-471D-A25F-2AFDA55216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{00200093-1CC1-4748-9DCA-61C00349AA85}tf10001108_win32</Template>
  <TotalTime>1955</TotalTime>
  <Words>4445</Words>
  <Application>Microsoft Office PowerPoint</Application>
  <PresentationFormat>Widescreen</PresentationFormat>
  <Paragraphs>748</Paragraphs>
  <Slides>33</Slides>
  <Notes>2</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33</vt:i4>
      </vt:variant>
    </vt:vector>
  </HeadingPairs>
  <TitlesOfParts>
    <vt:vector size="45" baseType="lpstr">
      <vt:lpstr>Arial</vt:lpstr>
      <vt:lpstr>Calibri</vt:lpstr>
      <vt:lpstr>Menlo</vt:lpstr>
      <vt:lpstr>NexusSans</vt:lpstr>
      <vt:lpstr>Roboto</vt:lpstr>
      <vt:lpstr>Segoe UI</vt:lpstr>
      <vt:lpstr>Segoe UI Light</vt:lpstr>
      <vt:lpstr>Segoe UI Semibold</vt:lpstr>
      <vt:lpstr>Times</vt:lpstr>
      <vt:lpstr>Times New Roman</vt:lpstr>
      <vt:lpstr>Wingdings</vt:lpstr>
      <vt:lpstr>WelcomeDoc</vt:lpstr>
      <vt:lpstr>Final Year Project Presentation  on Eco-Fertilization</vt:lpstr>
      <vt:lpstr>Content</vt:lpstr>
      <vt:lpstr>Abstract</vt:lpstr>
      <vt:lpstr>Introduction / Motivation</vt:lpstr>
      <vt:lpstr>Literature Review</vt:lpstr>
      <vt:lpstr>Literature Review</vt:lpstr>
      <vt:lpstr>Literature Review</vt:lpstr>
      <vt:lpstr>Literature Review</vt:lpstr>
      <vt:lpstr>Literature Review</vt:lpstr>
      <vt:lpstr>Literature Review</vt:lpstr>
      <vt:lpstr>Literature Review</vt:lpstr>
      <vt:lpstr>Objectives</vt:lpstr>
      <vt:lpstr>State-of-Art</vt:lpstr>
      <vt:lpstr>Methodology</vt:lpstr>
      <vt:lpstr>Implementation Model</vt:lpstr>
      <vt:lpstr>Implementation Model</vt:lpstr>
      <vt:lpstr>Implementation Model</vt:lpstr>
      <vt:lpstr>Implementation Model</vt:lpstr>
      <vt:lpstr>Data Preparation</vt:lpstr>
      <vt:lpstr>Data Preparation</vt:lpstr>
      <vt:lpstr>Data Description</vt:lpstr>
      <vt:lpstr>Implementation Algorithm</vt:lpstr>
      <vt:lpstr>Implementation Algorithm </vt:lpstr>
      <vt:lpstr>Implementation Algorithm</vt:lpstr>
      <vt:lpstr>Results</vt:lpstr>
      <vt:lpstr>Results</vt:lpstr>
      <vt:lpstr>Results</vt:lpstr>
      <vt:lpstr>Future Scope</vt:lpstr>
      <vt:lpstr>Conclusion</vt:lpstr>
      <vt:lpstr>References</vt:lpstr>
      <vt:lpstr>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Fertilizer recommendation and forecasting system</dc:title>
  <dc:creator>Sumukha Narasinha Hegde</dc:creator>
  <cp:keywords/>
  <cp:lastModifiedBy>Gaurav Sharma</cp:lastModifiedBy>
  <cp:revision>178</cp:revision>
  <dcterms:created xsi:type="dcterms:W3CDTF">2021-11-16T04:37:44Z</dcterms:created>
  <dcterms:modified xsi:type="dcterms:W3CDTF">2022-06-27T14:42:41Z</dcterms:modified>
  <cp:version/>
</cp:coreProperties>
</file>